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99" r:id="rId3"/>
    <p:sldId id="302" r:id="rId4"/>
    <p:sldId id="307" r:id="rId5"/>
    <p:sldId id="296" r:id="rId6"/>
    <p:sldId id="301" r:id="rId7"/>
    <p:sldId id="309" r:id="rId8"/>
    <p:sldId id="303" r:id="rId9"/>
    <p:sldId id="308" r:id="rId10"/>
    <p:sldId id="310" r:id="rId11"/>
    <p:sldId id="315" r:id="rId12"/>
    <p:sldId id="329" r:id="rId13"/>
    <p:sldId id="312" r:id="rId14"/>
    <p:sldId id="311" r:id="rId15"/>
    <p:sldId id="316" r:id="rId16"/>
    <p:sldId id="319" r:id="rId17"/>
    <p:sldId id="324" r:id="rId18"/>
    <p:sldId id="323" r:id="rId19"/>
    <p:sldId id="317" r:id="rId20"/>
    <p:sldId id="325" r:id="rId21"/>
    <p:sldId id="326" r:id="rId22"/>
    <p:sldId id="328" r:id="rId23"/>
    <p:sldId id="260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Nunito Light" pitchFamily="2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aleway Light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91F00DF2-D038-40FC-8DF3-FBF4903F924A}">
          <p14:sldIdLst>
            <p14:sldId id="256"/>
          </p14:sldIdLst>
        </p14:section>
        <p14:section name="Präsentation" id="{D5545791-F4E1-48B2-BB97-2CD047ABA2A9}">
          <p14:sldIdLst>
            <p14:sldId id="299"/>
            <p14:sldId id="302"/>
            <p14:sldId id="307"/>
            <p14:sldId id="296"/>
            <p14:sldId id="301"/>
            <p14:sldId id="309"/>
            <p14:sldId id="303"/>
            <p14:sldId id="308"/>
            <p14:sldId id="310"/>
            <p14:sldId id="315"/>
            <p14:sldId id="329"/>
            <p14:sldId id="312"/>
            <p14:sldId id="311"/>
            <p14:sldId id="316"/>
            <p14:sldId id="319"/>
            <p14:sldId id="324"/>
            <p14:sldId id="323"/>
            <p14:sldId id="317"/>
            <p14:sldId id="325"/>
            <p14:sldId id="326"/>
            <p14:sldId id="32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CDA18A-6707-4B66-9746-C93FF96DD3A3}">
  <a:tblStyle styleId="{5ACDA18A-6707-4B66-9746-C93FF96DD3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0B6631-F256-459F-BD07-E8C6A9133CA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FD3A2-4EA0-4CFB-92D6-A4DD17C1052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0625056-7AD5-44B0-BD46-D928BE786B36}">
      <dgm:prSet phldrT="[Text]"/>
      <dgm:spPr/>
      <dgm:t>
        <a:bodyPr/>
        <a:lstStyle/>
        <a:p>
          <a:r>
            <a:rPr lang="de-DE" b="0" dirty="0">
              <a:solidFill>
                <a:schemeClr val="tx1"/>
              </a:solidFill>
            </a:rPr>
            <a:t>Wahrscheinlichkeit, dass ein Schuss zu einem Tor wird (Wert zwischen 0 und 1) </a:t>
          </a:r>
        </a:p>
      </dgm:t>
    </dgm:pt>
    <dgm:pt modelId="{B19E1C57-8EE6-4C7E-9FEA-57DF93386F58}" type="sibTrans" cxnId="{56205DDC-5DE1-4A78-9593-0B3E56CE606C}">
      <dgm:prSet/>
      <dgm:spPr/>
      <dgm:t>
        <a:bodyPr/>
        <a:lstStyle/>
        <a:p>
          <a:endParaRPr lang="de-DE"/>
        </a:p>
      </dgm:t>
    </dgm:pt>
    <dgm:pt modelId="{FEC2B714-8AD6-48D3-819A-B3CAD42D726D}" type="parTrans" cxnId="{56205DDC-5DE1-4A78-9593-0B3E56CE606C}">
      <dgm:prSet/>
      <dgm:spPr/>
      <dgm:t>
        <a:bodyPr/>
        <a:lstStyle/>
        <a:p>
          <a:endParaRPr lang="de-DE"/>
        </a:p>
      </dgm:t>
    </dgm:pt>
    <dgm:pt modelId="{14F744C4-3B16-4936-8E38-2969AE49B120}">
      <dgm:prSet phldrT="[Text]"/>
      <dgm:spPr/>
      <dgm:t>
        <a:bodyPr/>
        <a:lstStyle/>
        <a:p>
          <a:r>
            <a:rPr lang="de-DE" b="0" dirty="0">
              <a:solidFill>
                <a:schemeClr val="tx1"/>
              </a:solidFill>
            </a:rPr>
            <a:t>Berücksichtigt Faktoren wie Schussposition, Winkel, Entfernung, Druck &amp; Technik</a:t>
          </a:r>
        </a:p>
      </dgm:t>
    </dgm:pt>
    <dgm:pt modelId="{DA53F8A8-2757-408B-8485-2DC6618BF523}" type="sibTrans" cxnId="{F05DB885-628C-4CDD-9DAB-8A885AE23167}">
      <dgm:prSet/>
      <dgm:spPr/>
      <dgm:t>
        <a:bodyPr/>
        <a:lstStyle/>
        <a:p>
          <a:endParaRPr lang="de-DE"/>
        </a:p>
      </dgm:t>
    </dgm:pt>
    <dgm:pt modelId="{90821626-5F51-4680-A8B5-C03474BF9D17}" type="parTrans" cxnId="{F05DB885-628C-4CDD-9DAB-8A885AE23167}">
      <dgm:prSet/>
      <dgm:spPr/>
      <dgm:t>
        <a:bodyPr/>
        <a:lstStyle/>
        <a:p>
          <a:endParaRPr lang="de-DE"/>
        </a:p>
      </dgm:t>
    </dgm:pt>
    <dgm:pt modelId="{682E60E8-D835-4297-B812-902E66E642B8}">
      <dgm:prSet phldrT="[Text]"/>
      <dgm:spPr/>
      <dgm:t>
        <a:bodyPr/>
        <a:lstStyle/>
        <a:p>
          <a:pPr>
            <a:buNone/>
          </a:pPr>
          <a:r>
            <a:rPr lang="de-DE" b="0" dirty="0">
              <a:solidFill>
                <a:schemeClr val="tx1"/>
              </a:solidFill>
            </a:rPr>
            <a:t>„Freeze Frame“-Analysen zur Bewertung der Chancenqualität im Moment des Schusses</a:t>
          </a:r>
        </a:p>
      </dgm:t>
    </dgm:pt>
    <dgm:pt modelId="{9502AF1F-0A58-446A-9BCA-2A503C282F83}" type="parTrans" cxnId="{AADB0994-B6E6-4665-A954-61E4382D6892}">
      <dgm:prSet/>
      <dgm:spPr/>
      <dgm:t>
        <a:bodyPr/>
        <a:lstStyle/>
        <a:p>
          <a:endParaRPr lang="de-DE"/>
        </a:p>
      </dgm:t>
    </dgm:pt>
    <dgm:pt modelId="{B0F3DAED-9275-42A9-BA21-4D64CF7F08B1}" type="sibTrans" cxnId="{AADB0994-B6E6-4665-A954-61E4382D6892}">
      <dgm:prSet/>
      <dgm:spPr/>
      <dgm:t>
        <a:bodyPr/>
        <a:lstStyle/>
        <a:p>
          <a:endParaRPr lang="de-DE"/>
        </a:p>
      </dgm:t>
    </dgm:pt>
    <dgm:pt modelId="{D91C7FF3-9AFD-41C8-AC45-E75A0A3CDD9D}" type="pres">
      <dgm:prSet presAssocID="{E8CFD3A2-4EA0-4CFB-92D6-A4DD17C10523}" presName="linear" presStyleCnt="0">
        <dgm:presLayoutVars>
          <dgm:dir/>
          <dgm:animLvl val="lvl"/>
          <dgm:resizeHandles val="exact"/>
        </dgm:presLayoutVars>
      </dgm:prSet>
      <dgm:spPr/>
    </dgm:pt>
    <dgm:pt modelId="{3EABD574-11F0-4151-B384-6B9B469165E5}" type="pres">
      <dgm:prSet presAssocID="{50625056-7AD5-44B0-BD46-D928BE786B36}" presName="parentLin" presStyleCnt="0"/>
      <dgm:spPr/>
    </dgm:pt>
    <dgm:pt modelId="{0E83B96D-8DE4-4C2C-9E1A-12A46D350715}" type="pres">
      <dgm:prSet presAssocID="{50625056-7AD5-44B0-BD46-D928BE786B36}" presName="parentLeftMargin" presStyleLbl="node1" presStyleIdx="0" presStyleCnt="3"/>
      <dgm:spPr/>
    </dgm:pt>
    <dgm:pt modelId="{AF067555-BC56-4395-9DAE-2C03C68F24B8}" type="pres">
      <dgm:prSet presAssocID="{50625056-7AD5-44B0-BD46-D928BE786B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ACA9437-82F3-4ABA-971D-8769EBF67962}" type="pres">
      <dgm:prSet presAssocID="{50625056-7AD5-44B0-BD46-D928BE786B36}" presName="negativeSpace" presStyleCnt="0"/>
      <dgm:spPr/>
    </dgm:pt>
    <dgm:pt modelId="{39927A68-D8E2-4EE8-A79F-FDEC45CF3D39}" type="pres">
      <dgm:prSet presAssocID="{50625056-7AD5-44B0-BD46-D928BE786B36}" presName="childText" presStyleLbl="conFgAcc1" presStyleIdx="0" presStyleCnt="3">
        <dgm:presLayoutVars>
          <dgm:bulletEnabled val="1"/>
        </dgm:presLayoutVars>
      </dgm:prSet>
      <dgm:spPr/>
    </dgm:pt>
    <dgm:pt modelId="{BC78D91D-C2F5-46B6-AFDF-5A48E98A84E3}" type="pres">
      <dgm:prSet presAssocID="{B19E1C57-8EE6-4C7E-9FEA-57DF93386F58}" presName="spaceBetweenRectangles" presStyleCnt="0"/>
      <dgm:spPr/>
    </dgm:pt>
    <dgm:pt modelId="{E1BF58FD-3100-4C5F-B102-32A4C58992BA}" type="pres">
      <dgm:prSet presAssocID="{14F744C4-3B16-4936-8E38-2969AE49B120}" presName="parentLin" presStyleCnt="0"/>
      <dgm:spPr/>
    </dgm:pt>
    <dgm:pt modelId="{3E5242EE-FF18-4267-8CD0-33FFB5241425}" type="pres">
      <dgm:prSet presAssocID="{14F744C4-3B16-4936-8E38-2969AE49B120}" presName="parentLeftMargin" presStyleLbl="node1" presStyleIdx="0" presStyleCnt="3"/>
      <dgm:spPr/>
    </dgm:pt>
    <dgm:pt modelId="{332240D2-8C07-41C2-99D0-CCD555613D7B}" type="pres">
      <dgm:prSet presAssocID="{14F744C4-3B16-4936-8E38-2969AE49B1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3F0E2E-EABE-4418-9E2A-546A40AE2887}" type="pres">
      <dgm:prSet presAssocID="{14F744C4-3B16-4936-8E38-2969AE49B120}" presName="negativeSpace" presStyleCnt="0"/>
      <dgm:spPr/>
    </dgm:pt>
    <dgm:pt modelId="{D65A9881-6C14-4FF0-91BA-540BD68271C6}" type="pres">
      <dgm:prSet presAssocID="{14F744C4-3B16-4936-8E38-2969AE49B120}" presName="childText" presStyleLbl="conFgAcc1" presStyleIdx="1" presStyleCnt="3">
        <dgm:presLayoutVars>
          <dgm:bulletEnabled val="1"/>
        </dgm:presLayoutVars>
      </dgm:prSet>
      <dgm:spPr/>
    </dgm:pt>
    <dgm:pt modelId="{DA8FEEFE-2FC4-4762-A2BB-68B982C276DA}" type="pres">
      <dgm:prSet presAssocID="{DA53F8A8-2757-408B-8485-2DC6618BF523}" presName="spaceBetweenRectangles" presStyleCnt="0"/>
      <dgm:spPr/>
    </dgm:pt>
    <dgm:pt modelId="{634F7374-616B-4FF5-A13A-EC3EBAF047C5}" type="pres">
      <dgm:prSet presAssocID="{682E60E8-D835-4297-B812-902E66E642B8}" presName="parentLin" presStyleCnt="0"/>
      <dgm:spPr/>
    </dgm:pt>
    <dgm:pt modelId="{CA1A16BC-BAAC-40B1-A8A8-DCC422F0685D}" type="pres">
      <dgm:prSet presAssocID="{682E60E8-D835-4297-B812-902E66E642B8}" presName="parentLeftMargin" presStyleLbl="node1" presStyleIdx="1" presStyleCnt="3"/>
      <dgm:spPr/>
    </dgm:pt>
    <dgm:pt modelId="{57CBB21B-CF7A-40C2-91C5-9E7E9DB5818E}" type="pres">
      <dgm:prSet presAssocID="{682E60E8-D835-4297-B812-902E66E642B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622B47-2546-4DEE-A3DE-8D67D69B1E1A}" type="pres">
      <dgm:prSet presAssocID="{682E60E8-D835-4297-B812-902E66E642B8}" presName="negativeSpace" presStyleCnt="0"/>
      <dgm:spPr/>
    </dgm:pt>
    <dgm:pt modelId="{6F7117D2-5C7D-4540-A5BA-3ABAD210ABD6}" type="pres">
      <dgm:prSet presAssocID="{682E60E8-D835-4297-B812-902E66E642B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1E281E-1C58-49C6-8E7A-600ED9FEFF55}" type="presOf" srcId="{682E60E8-D835-4297-B812-902E66E642B8}" destId="{57CBB21B-CF7A-40C2-91C5-9E7E9DB5818E}" srcOrd="1" destOrd="0" presId="urn:microsoft.com/office/officeart/2005/8/layout/list1"/>
    <dgm:cxn modelId="{F4A96E1E-4C76-4FB4-8B5E-75FA81922E5A}" type="presOf" srcId="{682E60E8-D835-4297-B812-902E66E642B8}" destId="{CA1A16BC-BAAC-40B1-A8A8-DCC422F0685D}" srcOrd="0" destOrd="0" presId="urn:microsoft.com/office/officeart/2005/8/layout/list1"/>
    <dgm:cxn modelId="{26C1CF2D-6546-48AD-BDAC-A23A1675F06D}" type="presOf" srcId="{E8CFD3A2-4EA0-4CFB-92D6-A4DD17C10523}" destId="{D91C7FF3-9AFD-41C8-AC45-E75A0A3CDD9D}" srcOrd="0" destOrd="0" presId="urn:microsoft.com/office/officeart/2005/8/layout/list1"/>
    <dgm:cxn modelId="{70D71B44-D148-47B9-A229-DB92DE3244B0}" type="presOf" srcId="{50625056-7AD5-44B0-BD46-D928BE786B36}" destId="{AF067555-BC56-4395-9DAE-2C03C68F24B8}" srcOrd="1" destOrd="0" presId="urn:microsoft.com/office/officeart/2005/8/layout/list1"/>
    <dgm:cxn modelId="{72683580-4B64-4AF5-AEB9-A58BEED4B3BB}" type="presOf" srcId="{14F744C4-3B16-4936-8E38-2969AE49B120}" destId="{3E5242EE-FF18-4267-8CD0-33FFB5241425}" srcOrd="0" destOrd="0" presId="urn:microsoft.com/office/officeart/2005/8/layout/list1"/>
    <dgm:cxn modelId="{F05DB885-628C-4CDD-9DAB-8A885AE23167}" srcId="{E8CFD3A2-4EA0-4CFB-92D6-A4DD17C10523}" destId="{14F744C4-3B16-4936-8E38-2969AE49B120}" srcOrd="1" destOrd="0" parTransId="{90821626-5F51-4680-A8B5-C03474BF9D17}" sibTransId="{DA53F8A8-2757-408B-8485-2DC6618BF523}"/>
    <dgm:cxn modelId="{AADB0994-B6E6-4665-A954-61E4382D6892}" srcId="{E8CFD3A2-4EA0-4CFB-92D6-A4DD17C10523}" destId="{682E60E8-D835-4297-B812-902E66E642B8}" srcOrd="2" destOrd="0" parTransId="{9502AF1F-0A58-446A-9BCA-2A503C282F83}" sibTransId="{B0F3DAED-9275-42A9-BA21-4D64CF7F08B1}"/>
    <dgm:cxn modelId="{948C99A2-4602-4FD2-8A84-6F84EB39434F}" type="presOf" srcId="{50625056-7AD5-44B0-BD46-D928BE786B36}" destId="{0E83B96D-8DE4-4C2C-9E1A-12A46D350715}" srcOrd="0" destOrd="0" presId="urn:microsoft.com/office/officeart/2005/8/layout/list1"/>
    <dgm:cxn modelId="{A5A169AD-62E4-4C80-8E5E-7EEEBCD509EB}" type="presOf" srcId="{14F744C4-3B16-4936-8E38-2969AE49B120}" destId="{332240D2-8C07-41C2-99D0-CCD555613D7B}" srcOrd="1" destOrd="0" presId="urn:microsoft.com/office/officeart/2005/8/layout/list1"/>
    <dgm:cxn modelId="{56205DDC-5DE1-4A78-9593-0B3E56CE606C}" srcId="{E8CFD3A2-4EA0-4CFB-92D6-A4DD17C10523}" destId="{50625056-7AD5-44B0-BD46-D928BE786B36}" srcOrd="0" destOrd="0" parTransId="{FEC2B714-8AD6-48D3-819A-B3CAD42D726D}" sibTransId="{B19E1C57-8EE6-4C7E-9FEA-57DF93386F58}"/>
    <dgm:cxn modelId="{EFC290B2-C500-4761-920E-732E601061AB}" type="presParOf" srcId="{D91C7FF3-9AFD-41C8-AC45-E75A0A3CDD9D}" destId="{3EABD574-11F0-4151-B384-6B9B469165E5}" srcOrd="0" destOrd="0" presId="urn:microsoft.com/office/officeart/2005/8/layout/list1"/>
    <dgm:cxn modelId="{57F123D0-0F96-4D0E-AF66-3F665E25056F}" type="presParOf" srcId="{3EABD574-11F0-4151-B384-6B9B469165E5}" destId="{0E83B96D-8DE4-4C2C-9E1A-12A46D350715}" srcOrd="0" destOrd="0" presId="urn:microsoft.com/office/officeart/2005/8/layout/list1"/>
    <dgm:cxn modelId="{C7178A65-CC5F-4983-B19B-22C8605C4252}" type="presParOf" srcId="{3EABD574-11F0-4151-B384-6B9B469165E5}" destId="{AF067555-BC56-4395-9DAE-2C03C68F24B8}" srcOrd="1" destOrd="0" presId="urn:microsoft.com/office/officeart/2005/8/layout/list1"/>
    <dgm:cxn modelId="{9B7D2AA7-4516-491A-B1B2-96ED558EE116}" type="presParOf" srcId="{D91C7FF3-9AFD-41C8-AC45-E75A0A3CDD9D}" destId="{7ACA9437-82F3-4ABA-971D-8769EBF67962}" srcOrd="1" destOrd="0" presId="urn:microsoft.com/office/officeart/2005/8/layout/list1"/>
    <dgm:cxn modelId="{4ED5076B-5D3E-4D61-B05A-355544891576}" type="presParOf" srcId="{D91C7FF3-9AFD-41C8-AC45-E75A0A3CDD9D}" destId="{39927A68-D8E2-4EE8-A79F-FDEC45CF3D39}" srcOrd="2" destOrd="0" presId="urn:microsoft.com/office/officeart/2005/8/layout/list1"/>
    <dgm:cxn modelId="{C2798A13-C404-47F1-972E-B00ED69A7539}" type="presParOf" srcId="{D91C7FF3-9AFD-41C8-AC45-E75A0A3CDD9D}" destId="{BC78D91D-C2F5-46B6-AFDF-5A48E98A84E3}" srcOrd="3" destOrd="0" presId="urn:microsoft.com/office/officeart/2005/8/layout/list1"/>
    <dgm:cxn modelId="{9501E817-576C-4E4C-BB10-44D7547B5361}" type="presParOf" srcId="{D91C7FF3-9AFD-41C8-AC45-E75A0A3CDD9D}" destId="{E1BF58FD-3100-4C5F-B102-32A4C58992BA}" srcOrd="4" destOrd="0" presId="urn:microsoft.com/office/officeart/2005/8/layout/list1"/>
    <dgm:cxn modelId="{5C7AA82D-CFF8-4EE2-A244-17C1F38B6DEE}" type="presParOf" srcId="{E1BF58FD-3100-4C5F-B102-32A4C58992BA}" destId="{3E5242EE-FF18-4267-8CD0-33FFB5241425}" srcOrd="0" destOrd="0" presId="urn:microsoft.com/office/officeart/2005/8/layout/list1"/>
    <dgm:cxn modelId="{374E001F-A24C-49B0-96DE-6F25D2631F66}" type="presParOf" srcId="{E1BF58FD-3100-4C5F-B102-32A4C58992BA}" destId="{332240D2-8C07-41C2-99D0-CCD555613D7B}" srcOrd="1" destOrd="0" presId="urn:microsoft.com/office/officeart/2005/8/layout/list1"/>
    <dgm:cxn modelId="{C68E92DE-4A1B-45D6-AFA5-8BDD2AF81C9C}" type="presParOf" srcId="{D91C7FF3-9AFD-41C8-AC45-E75A0A3CDD9D}" destId="{6A3F0E2E-EABE-4418-9E2A-546A40AE2887}" srcOrd="5" destOrd="0" presId="urn:microsoft.com/office/officeart/2005/8/layout/list1"/>
    <dgm:cxn modelId="{114442FB-3EC4-4FD5-A691-1256B4C3F32F}" type="presParOf" srcId="{D91C7FF3-9AFD-41C8-AC45-E75A0A3CDD9D}" destId="{D65A9881-6C14-4FF0-91BA-540BD68271C6}" srcOrd="6" destOrd="0" presId="urn:microsoft.com/office/officeart/2005/8/layout/list1"/>
    <dgm:cxn modelId="{1D43E237-38D8-49B7-8AED-AEEA8280AF5A}" type="presParOf" srcId="{D91C7FF3-9AFD-41C8-AC45-E75A0A3CDD9D}" destId="{DA8FEEFE-2FC4-4762-A2BB-68B982C276DA}" srcOrd="7" destOrd="0" presId="urn:microsoft.com/office/officeart/2005/8/layout/list1"/>
    <dgm:cxn modelId="{61F1E2C8-6389-458F-AE57-FF275FF4BA64}" type="presParOf" srcId="{D91C7FF3-9AFD-41C8-AC45-E75A0A3CDD9D}" destId="{634F7374-616B-4FF5-A13A-EC3EBAF047C5}" srcOrd="8" destOrd="0" presId="urn:microsoft.com/office/officeart/2005/8/layout/list1"/>
    <dgm:cxn modelId="{51FD3601-30D6-4C47-9F54-BE069DDCCC38}" type="presParOf" srcId="{634F7374-616B-4FF5-A13A-EC3EBAF047C5}" destId="{CA1A16BC-BAAC-40B1-A8A8-DCC422F0685D}" srcOrd="0" destOrd="0" presId="urn:microsoft.com/office/officeart/2005/8/layout/list1"/>
    <dgm:cxn modelId="{668B078F-625E-463B-AC8B-DAD915E0D366}" type="presParOf" srcId="{634F7374-616B-4FF5-A13A-EC3EBAF047C5}" destId="{57CBB21B-CF7A-40C2-91C5-9E7E9DB5818E}" srcOrd="1" destOrd="0" presId="urn:microsoft.com/office/officeart/2005/8/layout/list1"/>
    <dgm:cxn modelId="{75F58A8F-E0C3-4647-A635-B06CE56492F7}" type="presParOf" srcId="{D91C7FF3-9AFD-41C8-AC45-E75A0A3CDD9D}" destId="{E1622B47-2546-4DEE-A3DE-8D67D69B1E1A}" srcOrd="9" destOrd="0" presId="urn:microsoft.com/office/officeart/2005/8/layout/list1"/>
    <dgm:cxn modelId="{4675C79E-30DC-44CD-8415-74F4894E4EFA}" type="presParOf" srcId="{D91C7FF3-9AFD-41C8-AC45-E75A0A3CDD9D}" destId="{6F7117D2-5C7D-4540-A5BA-3ABAD210ABD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FD3A2-4EA0-4CFB-92D6-A4DD17C1052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8ADC49-9EAE-414E-A140-6E3B3A1948D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1" dirty="0">
              <a:solidFill>
                <a:schemeClr val="tx1"/>
              </a:solidFill>
            </a:rPr>
            <a:t>Performance-Analyse:</a:t>
          </a:r>
          <a:r>
            <a:rPr lang="de-DE" dirty="0">
              <a:solidFill>
                <a:schemeClr val="tx1"/>
              </a:solidFill>
            </a:rPr>
            <a:t> Bewertung von Torchancen und Spielverläufen</a:t>
          </a:r>
        </a:p>
      </dgm:t>
    </dgm:pt>
    <dgm:pt modelId="{F9A5D42A-4892-4AA3-AE41-975C53C78937}" type="parTrans" cxnId="{811E6037-FD18-4C39-9CF1-FD250F5FA34B}">
      <dgm:prSet/>
      <dgm:spPr/>
      <dgm:t>
        <a:bodyPr/>
        <a:lstStyle/>
        <a:p>
          <a:endParaRPr lang="de-DE"/>
        </a:p>
      </dgm:t>
    </dgm:pt>
    <dgm:pt modelId="{6F76256C-7924-434D-9A6C-3D8B20AF3CED}" type="sibTrans" cxnId="{811E6037-FD18-4C39-9CF1-FD250F5FA34B}">
      <dgm:prSet/>
      <dgm:spPr/>
      <dgm:t>
        <a:bodyPr/>
        <a:lstStyle/>
        <a:p>
          <a:endParaRPr lang="de-DE"/>
        </a:p>
      </dgm:t>
    </dgm:pt>
    <dgm:pt modelId="{50625056-7AD5-44B0-BD46-D928BE786B36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Spielerscouting &amp; Transfers:</a:t>
          </a:r>
          <a:r>
            <a:rPr lang="de-DE" dirty="0">
              <a:solidFill>
                <a:schemeClr val="tx1"/>
              </a:solidFill>
            </a:rPr>
            <a:t> Identifikation unterschätzter Talente</a:t>
          </a:r>
        </a:p>
      </dgm:t>
    </dgm:pt>
    <dgm:pt modelId="{FEC2B714-8AD6-48D3-819A-B3CAD42D726D}" type="parTrans" cxnId="{56205DDC-5DE1-4A78-9593-0B3E56CE606C}">
      <dgm:prSet/>
      <dgm:spPr/>
      <dgm:t>
        <a:bodyPr/>
        <a:lstStyle/>
        <a:p>
          <a:endParaRPr lang="de-DE"/>
        </a:p>
      </dgm:t>
    </dgm:pt>
    <dgm:pt modelId="{B19E1C57-8EE6-4C7E-9FEA-57DF93386F58}" type="sibTrans" cxnId="{56205DDC-5DE1-4A78-9593-0B3E56CE606C}">
      <dgm:prSet/>
      <dgm:spPr/>
      <dgm:t>
        <a:bodyPr/>
        <a:lstStyle/>
        <a:p>
          <a:endParaRPr lang="de-DE"/>
        </a:p>
      </dgm:t>
    </dgm:pt>
    <dgm:pt modelId="{14F744C4-3B16-4936-8E38-2969AE49B120}">
      <dgm:prSet phldrT="[Text]"/>
      <dgm:spPr/>
      <dgm:t>
        <a:bodyPr/>
        <a:lstStyle/>
        <a:p>
          <a:r>
            <a:rPr lang="de-DE" b="1" dirty="0">
              <a:solidFill>
                <a:schemeClr val="tx1"/>
              </a:solidFill>
            </a:rPr>
            <a:t>Wettanbieter &amp; Marktanalysen:</a:t>
          </a:r>
          <a:r>
            <a:rPr lang="de-DE" dirty="0">
              <a:solidFill>
                <a:schemeClr val="tx1"/>
              </a:solidFill>
            </a:rPr>
            <a:t> Berechnung von Quoten und Wettstrategien basierend auf </a:t>
          </a:r>
          <a:r>
            <a:rPr lang="de-DE" dirty="0" err="1">
              <a:solidFill>
                <a:schemeClr val="tx1"/>
              </a:solidFill>
            </a:rPr>
            <a:t>xG</a:t>
          </a:r>
          <a:r>
            <a:rPr lang="de-DE" dirty="0">
              <a:solidFill>
                <a:schemeClr val="tx1"/>
              </a:solidFill>
            </a:rPr>
            <a:t>-Daten</a:t>
          </a:r>
        </a:p>
      </dgm:t>
    </dgm:pt>
    <dgm:pt modelId="{90821626-5F51-4680-A8B5-C03474BF9D17}" type="parTrans" cxnId="{F05DB885-628C-4CDD-9DAB-8A885AE23167}">
      <dgm:prSet/>
      <dgm:spPr/>
      <dgm:t>
        <a:bodyPr/>
        <a:lstStyle/>
        <a:p>
          <a:endParaRPr lang="de-DE"/>
        </a:p>
      </dgm:t>
    </dgm:pt>
    <dgm:pt modelId="{DA53F8A8-2757-408B-8485-2DC6618BF523}" type="sibTrans" cxnId="{F05DB885-628C-4CDD-9DAB-8A885AE23167}">
      <dgm:prSet/>
      <dgm:spPr/>
      <dgm:t>
        <a:bodyPr/>
        <a:lstStyle/>
        <a:p>
          <a:endParaRPr lang="de-DE"/>
        </a:p>
      </dgm:t>
    </dgm:pt>
    <dgm:pt modelId="{D91C7FF3-9AFD-41C8-AC45-E75A0A3CDD9D}" type="pres">
      <dgm:prSet presAssocID="{E8CFD3A2-4EA0-4CFB-92D6-A4DD17C10523}" presName="linear" presStyleCnt="0">
        <dgm:presLayoutVars>
          <dgm:dir/>
          <dgm:animLvl val="lvl"/>
          <dgm:resizeHandles val="exact"/>
        </dgm:presLayoutVars>
      </dgm:prSet>
      <dgm:spPr/>
    </dgm:pt>
    <dgm:pt modelId="{A11264C5-17B0-4285-A6EE-F10A68B6EDDB}" type="pres">
      <dgm:prSet presAssocID="{1D8ADC49-9EAE-414E-A140-6E3B3A1948DD}" presName="parentLin" presStyleCnt="0"/>
      <dgm:spPr/>
    </dgm:pt>
    <dgm:pt modelId="{6DC191B7-4ED6-4824-8239-EA56E4DEDF0F}" type="pres">
      <dgm:prSet presAssocID="{1D8ADC49-9EAE-414E-A140-6E3B3A1948DD}" presName="parentLeftMargin" presStyleLbl="node1" presStyleIdx="0" presStyleCnt="3"/>
      <dgm:spPr/>
    </dgm:pt>
    <dgm:pt modelId="{BFB12FE3-8738-4E51-A745-6C095ABDE143}" type="pres">
      <dgm:prSet presAssocID="{1D8ADC49-9EAE-414E-A140-6E3B3A1948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2B041F-2918-43DF-BBB5-FE2A897048B3}" type="pres">
      <dgm:prSet presAssocID="{1D8ADC49-9EAE-414E-A140-6E3B3A1948DD}" presName="negativeSpace" presStyleCnt="0"/>
      <dgm:spPr/>
    </dgm:pt>
    <dgm:pt modelId="{0E31B3F7-1C0D-4F18-96B5-576DED0A7E4D}" type="pres">
      <dgm:prSet presAssocID="{1D8ADC49-9EAE-414E-A140-6E3B3A1948DD}" presName="childText" presStyleLbl="conFgAcc1" presStyleIdx="0" presStyleCnt="3">
        <dgm:presLayoutVars>
          <dgm:bulletEnabled val="1"/>
        </dgm:presLayoutVars>
      </dgm:prSet>
      <dgm:spPr/>
    </dgm:pt>
    <dgm:pt modelId="{D5490127-B6FD-413D-95FA-0254E76CEEB3}" type="pres">
      <dgm:prSet presAssocID="{6F76256C-7924-434D-9A6C-3D8B20AF3CED}" presName="spaceBetweenRectangles" presStyleCnt="0"/>
      <dgm:spPr/>
    </dgm:pt>
    <dgm:pt modelId="{3EABD574-11F0-4151-B384-6B9B469165E5}" type="pres">
      <dgm:prSet presAssocID="{50625056-7AD5-44B0-BD46-D928BE786B36}" presName="parentLin" presStyleCnt="0"/>
      <dgm:spPr/>
    </dgm:pt>
    <dgm:pt modelId="{0E83B96D-8DE4-4C2C-9E1A-12A46D350715}" type="pres">
      <dgm:prSet presAssocID="{50625056-7AD5-44B0-BD46-D928BE786B36}" presName="parentLeftMargin" presStyleLbl="node1" presStyleIdx="0" presStyleCnt="3"/>
      <dgm:spPr/>
    </dgm:pt>
    <dgm:pt modelId="{AF067555-BC56-4395-9DAE-2C03C68F24B8}" type="pres">
      <dgm:prSet presAssocID="{50625056-7AD5-44B0-BD46-D928BE786B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CA9437-82F3-4ABA-971D-8769EBF67962}" type="pres">
      <dgm:prSet presAssocID="{50625056-7AD5-44B0-BD46-D928BE786B36}" presName="negativeSpace" presStyleCnt="0"/>
      <dgm:spPr/>
    </dgm:pt>
    <dgm:pt modelId="{39927A68-D8E2-4EE8-A79F-FDEC45CF3D39}" type="pres">
      <dgm:prSet presAssocID="{50625056-7AD5-44B0-BD46-D928BE786B36}" presName="childText" presStyleLbl="conFgAcc1" presStyleIdx="1" presStyleCnt="3">
        <dgm:presLayoutVars>
          <dgm:bulletEnabled val="1"/>
        </dgm:presLayoutVars>
      </dgm:prSet>
      <dgm:spPr/>
    </dgm:pt>
    <dgm:pt modelId="{BC78D91D-C2F5-46B6-AFDF-5A48E98A84E3}" type="pres">
      <dgm:prSet presAssocID="{B19E1C57-8EE6-4C7E-9FEA-57DF93386F58}" presName="spaceBetweenRectangles" presStyleCnt="0"/>
      <dgm:spPr/>
    </dgm:pt>
    <dgm:pt modelId="{E1BF58FD-3100-4C5F-B102-32A4C58992BA}" type="pres">
      <dgm:prSet presAssocID="{14F744C4-3B16-4936-8E38-2969AE49B120}" presName="parentLin" presStyleCnt="0"/>
      <dgm:spPr/>
    </dgm:pt>
    <dgm:pt modelId="{3E5242EE-FF18-4267-8CD0-33FFB5241425}" type="pres">
      <dgm:prSet presAssocID="{14F744C4-3B16-4936-8E38-2969AE49B120}" presName="parentLeftMargin" presStyleLbl="node1" presStyleIdx="1" presStyleCnt="3"/>
      <dgm:spPr/>
    </dgm:pt>
    <dgm:pt modelId="{332240D2-8C07-41C2-99D0-CCD555613D7B}" type="pres">
      <dgm:prSet presAssocID="{14F744C4-3B16-4936-8E38-2969AE49B12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3F0E2E-EABE-4418-9E2A-546A40AE2887}" type="pres">
      <dgm:prSet presAssocID="{14F744C4-3B16-4936-8E38-2969AE49B120}" presName="negativeSpace" presStyleCnt="0"/>
      <dgm:spPr/>
    </dgm:pt>
    <dgm:pt modelId="{D65A9881-6C14-4FF0-91BA-540BD68271C6}" type="pres">
      <dgm:prSet presAssocID="{14F744C4-3B16-4936-8E38-2969AE49B1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C1CF2D-6546-48AD-BDAC-A23A1675F06D}" type="presOf" srcId="{E8CFD3A2-4EA0-4CFB-92D6-A4DD17C10523}" destId="{D91C7FF3-9AFD-41C8-AC45-E75A0A3CDD9D}" srcOrd="0" destOrd="0" presId="urn:microsoft.com/office/officeart/2005/8/layout/list1"/>
    <dgm:cxn modelId="{811E6037-FD18-4C39-9CF1-FD250F5FA34B}" srcId="{E8CFD3A2-4EA0-4CFB-92D6-A4DD17C10523}" destId="{1D8ADC49-9EAE-414E-A140-6E3B3A1948DD}" srcOrd="0" destOrd="0" parTransId="{F9A5D42A-4892-4AA3-AE41-975C53C78937}" sibTransId="{6F76256C-7924-434D-9A6C-3D8B20AF3CED}"/>
    <dgm:cxn modelId="{70D71B44-D148-47B9-A229-DB92DE3244B0}" type="presOf" srcId="{50625056-7AD5-44B0-BD46-D928BE786B36}" destId="{AF067555-BC56-4395-9DAE-2C03C68F24B8}" srcOrd="1" destOrd="0" presId="urn:microsoft.com/office/officeart/2005/8/layout/list1"/>
    <dgm:cxn modelId="{72683580-4B64-4AF5-AEB9-A58BEED4B3BB}" type="presOf" srcId="{14F744C4-3B16-4936-8E38-2969AE49B120}" destId="{3E5242EE-FF18-4267-8CD0-33FFB5241425}" srcOrd="0" destOrd="0" presId="urn:microsoft.com/office/officeart/2005/8/layout/list1"/>
    <dgm:cxn modelId="{F05DB885-628C-4CDD-9DAB-8A885AE23167}" srcId="{E8CFD3A2-4EA0-4CFB-92D6-A4DD17C10523}" destId="{14F744C4-3B16-4936-8E38-2969AE49B120}" srcOrd="2" destOrd="0" parTransId="{90821626-5F51-4680-A8B5-C03474BF9D17}" sibTransId="{DA53F8A8-2757-408B-8485-2DC6618BF523}"/>
    <dgm:cxn modelId="{9EF75D91-1A47-4078-88A8-3D76544ADFB2}" type="presOf" srcId="{1D8ADC49-9EAE-414E-A140-6E3B3A1948DD}" destId="{6DC191B7-4ED6-4824-8239-EA56E4DEDF0F}" srcOrd="0" destOrd="0" presId="urn:microsoft.com/office/officeart/2005/8/layout/list1"/>
    <dgm:cxn modelId="{948C99A2-4602-4FD2-8A84-6F84EB39434F}" type="presOf" srcId="{50625056-7AD5-44B0-BD46-D928BE786B36}" destId="{0E83B96D-8DE4-4C2C-9E1A-12A46D350715}" srcOrd="0" destOrd="0" presId="urn:microsoft.com/office/officeart/2005/8/layout/list1"/>
    <dgm:cxn modelId="{A5A169AD-62E4-4C80-8E5E-7EEEBCD509EB}" type="presOf" srcId="{14F744C4-3B16-4936-8E38-2969AE49B120}" destId="{332240D2-8C07-41C2-99D0-CCD555613D7B}" srcOrd="1" destOrd="0" presId="urn:microsoft.com/office/officeart/2005/8/layout/list1"/>
    <dgm:cxn modelId="{56205DDC-5DE1-4A78-9593-0B3E56CE606C}" srcId="{E8CFD3A2-4EA0-4CFB-92D6-A4DD17C10523}" destId="{50625056-7AD5-44B0-BD46-D928BE786B36}" srcOrd="1" destOrd="0" parTransId="{FEC2B714-8AD6-48D3-819A-B3CAD42D726D}" sibTransId="{B19E1C57-8EE6-4C7E-9FEA-57DF93386F58}"/>
    <dgm:cxn modelId="{4EAA70DD-CB7E-4641-A757-B29EEA1ABCF2}" type="presOf" srcId="{1D8ADC49-9EAE-414E-A140-6E3B3A1948DD}" destId="{BFB12FE3-8738-4E51-A745-6C095ABDE143}" srcOrd="1" destOrd="0" presId="urn:microsoft.com/office/officeart/2005/8/layout/list1"/>
    <dgm:cxn modelId="{AC4EFFB0-DD2C-4FC5-BF47-BEE3AEF7913E}" type="presParOf" srcId="{D91C7FF3-9AFD-41C8-AC45-E75A0A3CDD9D}" destId="{A11264C5-17B0-4285-A6EE-F10A68B6EDDB}" srcOrd="0" destOrd="0" presId="urn:microsoft.com/office/officeart/2005/8/layout/list1"/>
    <dgm:cxn modelId="{EE2989BF-BED7-41D8-A93C-C60E908AA48A}" type="presParOf" srcId="{A11264C5-17B0-4285-A6EE-F10A68B6EDDB}" destId="{6DC191B7-4ED6-4824-8239-EA56E4DEDF0F}" srcOrd="0" destOrd="0" presId="urn:microsoft.com/office/officeart/2005/8/layout/list1"/>
    <dgm:cxn modelId="{D2758D52-C0A1-441C-B3B9-08E7ECB98889}" type="presParOf" srcId="{A11264C5-17B0-4285-A6EE-F10A68B6EDDB}" destId="{BFB12FE3-8738-4E51-A745-6C095ABDE143}" srcOrd="1" destOrd="0" presId="urn:microsoft.com/office/officeart/2005/8/layout/list1"/>
    <dgm:cxn modelId="{5ABA7419-0245-4F86-B6D8-6B43D33B2D2D}" type="presParOf" srcId="{D91C7FF3-9AFD-41C8-AC45-E75A0A3CDD9D}" destId="{4F2B041F-2918-43DF-BBB5-FE2A897048B3}" srcOrd="1" destOrd="0" presId="urn:microsoft.com/office/officeart/2005/8/layout/list1"/>
    <dgm:cxn modelId="{B8AAC846-2192-460B-958D-C1C969B75F67}" type="presParOf" srcId="{D91C7FF3-9AFD-41C8-AC45-E75A0A3CDD9D}" destId="{0E31B3F7-1C0D-4F18-96B5-576DED0A7E4D}" srcOrd="2" destOrd="0" presId="urn:microsoft.com/office/officeart/2005/8/layout/list1"/>
    <dgm:cxn modelId="{42506E04-9CEB-42CF-9D40-6531E4460C34}" type="presParOf" srcId="{D91C7FF3-9AFD-41C8-AC45-E75A0A3CDD9D}" destId="{D5490127-B6FD-413D-95FA-0254E76CEEB3}" srcOrd="3" destOrd="0" presId="urn:microsoft.com/office/officeart/2005/8/layout/list1"/>
    <dgm:cxn modelId="{EFC290B2-C500-4761-920E-732E601061AB}" type="presParOf" srcId="{D91C7FF3-9AFD-41C8-AC45-E75A0A3CDD9D}" destId="{3EABD574-11F0-4151-B384-6B9B469165E5}" srcOrd="4" destOrd="0" presId="urn:microsoft.com/office/officeart/2005/8/layout/list1"/>
    <dgm:cxn modelId="{57F123D0-0F96-4D0E-AF66-3F665E25056F}" type="presParOf" srcId="{3EABD574-11F0-4151-B384-6B9B469165E5}" destId="{0E83B96D-8DE4-4C2C-9E1A-12A46D350715}" srcOrd="0" destOrd="0" presId="urn:microsoft.com/office/officeart/2005/8/layout/list1"/>
    <dgm:cxn modelId="{C7178A65-CC5F-4983-B19B-22C8605C4252}" type="presParOf" srcId="{3EABD574-11F0-4151-B384-6B9B469165E5}" destId="{AF067555-BC56-4395-9DAE-2C03C68F24B8}" srcOrd="1" destOrd="0" presId="urn:microsoft.com/office/officeart/2005/8/layout/list1"/>
    <dgm:cxn modelId="{9B7D2AA7-4516-491A-B1B2-96ED558EE116}" type="presParOf" srcId="{D91C7FF3-9AFD-41C8-AC45-E75A0A3CDD9D}" destId="{7ACA9437-82F3-4ABA-971D-8769EBF67962}" srcOrd="5" destOrd="0" presId="urn:microsoft.com/office/officeart/2005/8/layout/list1"/>
    <dgm:cxn modelId="{4ED5076B-5D3E-4D61-B05A-355544891576}" type="presParOf" srcId="{D91C7FF3-9AFD-41C8-AC45-E75A0A3CDD9D}" destId="{39927A68-D8E2-4EE8-A79F-FDEC45CF3D39}" srcOrd="6" destOrd="0" presId="urn:microsoft.com/office/officeart/2005/8/layout/list1"/>
    <dgm:cxn modelId="{C2798A13-C404-47F1-972E-B00ED69A7539}" type="presParOf" srcId="{D91C7FF3-9AFD-41C8-AC45-E75A0A3CDD9D}" destId="{BC78D91D-C2F5-46B6-AFDF-5A48E98A84E3}" srcOrd="7" destOrd="0" presId="urn:microsoft.com/office/officeart/2005/8/layout/list1"/>
    <dgm:cxn modelId="{9501E817-576C-4E4C-BB10-44D7547B5361}" type="presParOf" srcId="{D91C7FF3-9AFD-41C8-AC45-E75A0A3CDD9D}" destId="{E1BF58FD-3100-4C5F-B102-32A4C58992BA}" srcOrd="8" destOrd="0" presId="urn:microsoft.com/office/officeart/2005/8/layout/list1"/>
    <dgm:cxn modelId="{5C7AA82D-CFF8-4EE2-A244-17C1F38B6DEE}" type="presParOf" srcId="{E1BF58FD-3100-4C5F-B102-32A4C58992BA}" destId="{3E5242EE-FF18-4267-8CD0-33FFB5241425}" srcOrd="0" destOrd="0" presId="urn:microsoft.com/office/officeart/2005/8/layout/list1"/>
    <dgm:cxn modelId="{374E001F-A24C-49B0-96DE-6F25D2631F66}" type="presParOf" srcId="{E1BF58FD-3100-4C5F-B102-32A4C58992BA}" destId="{332240D2-8C07-41C2-99D0-CCD555613D7B}" srcOrd="1" destOrd="0" presId="urn:microsoft.com/office/officeart/2005/8/layout/list1"/>
    <dgm:cxn modelId="{C68E92DE-4A1B-45D6-AFA5-8BDD2AF81C9C}" type="presParOf" srcId="{D91C7FF3-9AFD-41C8-AC45-E75A0A3CDD9D}" destId="{6A3F0E2E-EABE-4418-9E2A-546A40AE2887}" srcOrd="9" destOrd="0" presId="urn:microsoft.com/office/officeart/2005/8/layout/list1"/>
    <dgm:cxn modelId="{114442FB-3EC4-4FD5-A691-1256B4C3F32F}" type="presParOf" srcId="{D91C7FF3-9AFD-41C8-AC45-E75A0A3CDD9D}" destId="{D65A9881-6C14-4FF0-91BA-540BD6827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FD3A2-4EA0-4CFB-92D6-A4DD17C1052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D8ADC49-9EAE-414E-A140-6E3B3A1948D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>
              <a:solidFill>
                <a:schemeClr val="tx1"/>
              </a:solidFill>
            </a:rPr>
            <a:t>Entwicklung eines eigenen, zuverlässigen </a:t>
          </a:r>
          <a:r>
            <a:rPr lang="de-DE" dirty="0" err="1">
              <a:solidFill>
                <a:schemeClr val="tx1"/>
              </a:solidFill>
            </a:rPr>
            <a:t>xG</a:t>
          </a:r>
          <a:r>
            <a:rPr lang="de-DE" dirty="0">
              <a:solidFill>
                <a:schemeClr val="tx1"/>
              </a:solidFill>
            </a:rPr>
            <a:t>-Modells mit neuen Features</a:t>
          </a:r>
        </a:p>
      </dgm:t>
    </dgm:pt>
    <dgm:pt modelId="{F9A5D42A-4892-4AA3-AE41-975C53C78937}" type="parTrans" cxnId="{811E6037-FD18-4C39-9CF1-FD250F5FA34B}">
      <dgm:prSet/>
      <dgm:spPr/>
      <dgm:t>
        <a:bodyPr/>
        <a:lstStyle/>
        <a:p>
          <a:endParaRPr lang="de-DE"/>
        </a:p>
      </dgm:t>
    </dgm:pt>
    <dgm:pt modelId="{6F76256C-7924-434D-9A6C-3D8B20AF3CED}" type="sibTrans" cxnId="{811E6037-FD18-4C39-9CF1-FD250F5FA34B}">
      <dgm:prSet/>
      <dgm:spPr/>
      <dgm:t>
        <a:bodyPr/>
        <a:lstStyle/>
        <a:p>
          <a:endParaRPr lang="de-DE"/>
        </a:p>
      </dgm:t>
    </dgm:pt>
    <dgm:pt modelId="{50625056-7AD5-44B0-BD46-D928BE786B36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Vergleich der Vorhersagegenauigkeit mit bestehenden Modellen (</a:t>
          </a:r>
          <a:r>
            <a:rPr lang="de-DE" dirty="0" err="1">
              <a:solidFill>
                <a:schemeClr val="tx1"/>
              </a:solidFill>
            </a:rPr>
            <a:t>StatsBomb</a:t>
          </a:r>
          <a:r>
            <a:rPr lang="de-DE" dirty="0">
              <a:solidFill>
                <a:schemeClr val="tx1"/>
              </a:solidFill>
            </a:rPr>
            <a:t>)</a:t>
          </a:r>
        </a:p>
      </dgm:t>
    </dgm:pt>
    <dgm:pt modelId="{FEC2B714-8AD6-48D3-819A-B3CAD42D726D}" type="parTrans" cxnId="{56205DDC-5DE1-4A78-9593-0B3E56CE606C}">
      <dgm:prSet/>
      <dgm:spPr/>
      <dgm:t>
        <a:bodyPr/>
        <a:lstStyle/>
        <a:p>
          <a:endParaRPr lang="de-DE"/>
        </a:p>
      </dgm:t>
    </dgm:pt>
    <dgm:pt modelId="{B19E1C57-8EE6-4C7E-9FEA-57DF93386F58}" type="sibTrans" cxnId="{56205DDC-5DE1-4A78-9593-0B3E56CE606C}">
      <dgm:prSet/>
      <dgm:spPr/>
      <dgm:t>
        <a:bodyPr/>
        <a:lstStyle/>
        <a:p>
          <a:endParaRPr lang="de-DE"/>
        </a:p>
      </dgm:t>
    </dgm:pt>
    <dgm:pt modelId="{14F744C4-3B16-4936-8E38-2969AE49B120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Einführung von Positions- und Spieler-angepasstem </a:t>
          </a:r>
          <a:r>
            <a:rPr lang="de-DE" dirty="0" err="1">
              <a:solidFill>
                <a:schemeClr val="tx1"/>
              </a:solidFill>
            </a:rPr>
            <a:t>xG</a:t>
          </a:r>
          <a:r>
            <a:rPr lang="de-DE" dirty="0">
              <a:solidFill>
                <a:schemeClr val="tx1"/>
              </a:solidFill>
            </a:rPr>
            <a:t> zur besseren Bewertung von Schussqualitäten</a:t>
          </a:r>
        </a:p>
      </dgm:t>
    </dgm:pt>
    <dgm:pt modelId="{90821626-5F51-4680-A8B5-C03474BF9D17}" type="parTrans" cxnId="{F05DB885-628C-4CDD-9DAB-8A885AE23167}">
      <dgm:prSet/>
      <dgm:spPr/>
      <dgm:t>
        <a:bodyPr/>
        <a:lstStyle/>
        <a:p>
          <a:endParaRPr lang="de-DE"/>
        </a:p>
      </dgm:t>
    </dgm:pt>
    <dgm:pt modelId="{DA53F8A8-2757-408B-8485-2DC6618BF523}" type="sibTrans" cxnId="{F05DB885-628C-4CDD-9DAB-8A885AE23167}">
      <dgm:prSet/>
      <dgm:spPr/>
      <dgm:t>
        <a:bodyPr/>
        <a:lstStyle/>
        <a:p>
          <a:endParaRPr lang="de-DE"/>
        </a:p>
      </dgm:t>
    </dgm:pt>
    <dgm:pt modelId="{D91C7FF3-9AFD-41C8-AC45-E75A0A3CDD9D}" type="pres">
      <dgm:prSet presAssocID="{E8CFD3A2-4EA0-4CFB-92D6-A4DD17C10523}" presName="linear" presStyleCnt="0">
        <dgm:presLayoutVars>
          <dgm:dir/>
          <dgm:animLvl val="lvl"/>
          <dgm:resizeHandles val="exact"/>
        </dgm:presLayoutVars>
      </dgm:prSet>
      <dgm:spPr/>
    </dgm:pt>
    <dgm:pt modelId="{A11264C5-17B0-4285-A6EE-F10A68B6EDDB}" type="pres">
      <dgm:prSet presAssocID="{1D8ADC49-9EAE-414E-A140-6E3B3A1948DD}" presName="parentLin" presStyleCnt="0"/>
      <dgm:spPr/>
    </dgm:pt>
    <dgm:pt modelId="{6DC191B7-4ED6-4824-8239-EA56E4DEDF0F}" type="pres">
      <dgm:prSet presAssocID="{1D8ADC49-9EAE-414E-A140-6E3B3A1948DD}" presName="parentLeftMargin" presStyleLbl="node1" presStyleIdx="0" presStyleCnt="3"/>
      <dgm:spPr/>
    </dgm:pt>
    <dgm:pt modelId="{BFB12FE3-8738-4E51-A745-6C095ABDE143}" type="pres">
      <dgm:prSet presAssocID="{1D8ADC49-9EAE-414E-A140-6E3B3A1948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2B041F-2918-43DF-BBB5-FE2A897048B3}" type="pres">
      <dgm:prSet presAssocID="{1D8ADC49-9EAE-414E-A140-6E3B3A1948DD}" presName="negativeSpace" presStyleCnt="0"/>
      <dgm:spPr/>
    </dgm:pt>
    <dgm:pt modelId="{0E31B3F7-1C0D-4F18-96B5-576DED0A7E4D}" type="pres">
      <dgm:prSet presAssocID="{1D8ADC49-9EAE-414E-A140-6E3B3A1948DD}" presName="childText" presStyleLbl="conFgAcc1" presStyleIdx="0" presStyleCnt="3">
        <dgm:presLayoutVars>
          <dgm:bulletEnabled val="1"/>
        </dgm:presLayoutVars>
      </dgm:prSet>
      <dgm:spPr/>
    </dgm:pt>
    <dgm:pt modelId="{D5490127-B6FD-413D-95FA-0254E76CEEB3}" type="pres">
      <dgm:prSet presAssocID="{6F76256C-7924-434D-9A6C-3D8B20AF3CED}" presName="spaceBetweenRectangles" presStyleCnt="0"/>
      <dgm:spPr/>
    </dgm:pt>
    <dgm:pt modelId="{3EABD574-11F0-4151-B384-6B9B469165E5}" type="pres">
      <dgm:prSet presAssocID="{50625056-7AD5-44B0-BD46-D928BE786B36}" presName="parentLin" presStyleCnt="0"/>
      <dgm:spPr/>
    </dgm:pt>
    <dgm:pt modelId="{0E83B96D-8DE4-4C2C-9E1A-12A46D350715}" type="pres">
      <dgm:prSet presAssocID="{50625056-7AD5-44B0-BD46-D928BE786B36}" presName="parentLeftMargin" presStyleLbl="node1" presStyleIdx="0" presStyleCnt="3"/>
      <dgm:spPr/>
    </dgm:pt>
    <dgm:pt modelId="{AF067555-BC56-4395-9DAE-2C03C68F24B8}" type="pres">
      <dgm:prSet presAssocID="{50625056-7AD5-44B0-BD46-D928BE786B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CA9437-82F3-4ABA-971D-8769EBF67962}" type="pres">
      <dgm:prSet presAssocID="{50625056-7AD5-44B0-BD46-D928BE786B36}" presName="negativeSpace" presStyleCnt="0"/>
      <dgm:spPr/>
    </dgm:pt>
    <dgm:pt modelId="{39927A68-D8E2-4EE8-A79F-FDEC45CF3D39}" type="pres">
      <dgm:prSet presAssocID="{50625056-7AD5-44B0-BD46-D928BE786B36}" presName="childText" presStyleLbl="conFgAcc1" presStyleIdx="1" presStyleCnt="3">
        <dgm:presLayoutVars>
          <dgm:bulletEnabled val="1"/>
        </dgm:presLayoutVars>
      </dgm:prSet>
      <dgm:spPr/>
    </dgm:pt>
    <dgm:pt modelId="{BC78D91D-C2F5-46B6-AFDF-5A48E98A84E3}" type="pres">
      <dgm:prSet presAssocID="{B19E1C57-8EE6-4C7E-9FEA-57DF93386F58}" presName="spaceBetweenRectangles" presStyleCnt="0"/>
      <dgm:spPr/>
    </dgm:pt>
    <dgm:pt modelId="{E1BF58FD-3100-4C5F-B102-32A4C58992BA}" type="pres">
      <dgm:prSet presAssocID="{14F744C4-3B16-4936-8E38-2969AE49B120}" presName="parentLin" presStyleCnt="0"/>
      <dgm:spPr/>
    </dgm:pt>
    <dgm:pt modelId="{3E5242EE-FF18-4267-8CD0-33FFB5241425}" type="pres">
      <dgm:prSet presAssocID="{14F744C4-3B16-4936-8E38-2969AE49B120}" presName="parentLeftMargin" presStyleLbl="node1" presStyleIdx="1" presStyleCnt="3"/>
      <dgm:spPr/>
    </dgm:pt>
    <dgm:pt modelId="{332240D2-8C07-41C2-99D0-CCD555613D7B}" type="pres">
      <dgm:prSet presAssocID="{14F744C4-3B16-4936-8E38-2969AE49B12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3F0E2E-EABE-4418-9E2A-546A40AE2887}" type="pres">
      <dgm:prSet presAssocID="{14F744C4-3B16-4936-8E38-2969AE49B120}" presName="negativeSpace" presStyleCnt="0"/>
      <dgm:spPr/>
    </dgm:pt>
    <dgm:pt modelId="{D65A9881-6C14-4FF0-91BA-540BD68271C6}" type="pres">
      <dgm:prSet presAssocID="{14F744C4-3B16-4936-8E38-2969AE49B12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C1CF2D-6546-48AD-BDAC-A23A1675F06D}" type="presOf" srcId="{E8CFD3A2-4EA0-4CFB-92D6-A4DD17C10523}" destId="{D91C7FF3-9AFD-41C8-AC45-E75A0A3CDD9D}" srcOrd="0" destOrd="0" presId="urn:microsoft.com/office/officeart/2005/8/layout/list1"/>
    <dgm:cxn modelId="{811E6037-FD18-4C39-9CF1-FD250F5FA34B}" srcId="{E8CFD3A2-4EA0-4CFB-92D6-A4DD17C10523}" destId="{1D8ADC49-9EAE-414E-A140-6E3B3A1948DD}" srcOrd="0" destOrd="0" parTransId="{F9A5D42A-4892-4AA3-AE41-975C53C78937}" sibTransId="{6F76256C-7924-434D-9A6C-3D8B20AF3CED}"/>
    <dgm:cxn modelId="{70D71B44-D148-47B9-A229-DB92DE3244B0}" type="presOf" srcId="{50625056-7AD5-44B0-BD46-D928BE786B36}" destId="{AF067555-BC56-4395-9DAE-2C03C68F24B8}" srcOrd="1" destOrd="0" presId="urn:microsoft.com/office/officeart/2005/8/layout/list1"/>
    <dgm:cxn modelId="{72683580-4B64-4AF5-AEB9-A58BEED4B3BB}" type="presOf" srcId="{14F744C4-3B16-4936-8E38-2969AE49B120}" destId="{3E5242EE-FF18-4267-8CD0-33FFB5241425}" srcOrd="0" destOrd="0" presId="urn:microsoft.com/office/officeart/2005/8/layout/list1"/>
    <dgm:cxn modelId="{F05DB885-628C-4CDD-9DAB-8A885AE23167}" srcId="{E8CFD3A2-4EA0-4CFB-92D6-A4DD17C10523}" destId="{14F744C4-3B16-4936-8E38-2969AE49B120}" srcOrd="2" destOrd="0" parTransId="{90821626-5F51-4680-A8B5-C03474BF9D17}" sibTransId="{DA53F8A8-2757-408B-8485-2DC6618BF523}"/>
    <dgm:cxn modelId="{9EF75D91-1A47-4078-88A8-3D76544ADFB2}" type="presOf" srcId="{1D8ADC49-9EAE-414E-A140-6E3B3A1948DD}" destId="{6DC191B7-4ED6-4824-8239-EA56E4DEDF0F}" srcOrd="0" destOrd="0" presId="urn:microsoft.com/office/officeart/2005/8/layout/list1"/>
    <dgm:cxn modelId="{948C99A2-4602-4FD2-8A84-6F84EB39434F}" type="presOf" srcId="{50625056-7AD5-44B0-BD46-D928BE786B36}" destId="{0E83B96D-8DE4-4C2C-9E1A-12A46D350715}" srcOrd="0" destOrd="0" presId="urn:microsoft.com/office/officeart/2005/8/layout/list1"/>
    <dgm:cxn modelId="{A5A169AD-62E4-4C80-8E5E-7EEEBCD509EB}" type="presOf" srcId="{14F744C4-3B16-4936-8E38-2969AE49B120}" destId="{332240D2-8C07-41C2-99D0-CCD555613D7B}" srcOrd="1" destOrd="0" presId="urn:microsoft.com/office/officeart/2005/8/layout/list1"/>
    <dgm:cxn modelId="{56205DDC-5DE1-4A78-9593-0B3E56CE606C}" srcId="{E8CFD3A2-4EA0-4CFB-92D6-A4DD17C10523}" destId="{50625056-7AD5-44B0-BD46-D928BE786B36}" srcOrd="1" destOrd="0" parTransId="{FEC2B714-8AD6-48D3-819A-B3CAD42D726D}" sibTransId="{B19E1C57-8EE6-4C7E-9FEA-57DF93386F58}"/>
    <dgm:cxn modelId="{4EAA70DD-CB7E-4641-A757-B29EEA1ABCF2}" type="presOf" srcId="{1D8ADC49-9EAE-414E-A140-6E3B3A1948DD}" destId="{BFB12FE3-8738-4E51-A745-6C095ABDE143}" srcOrd="1" destOrd="0" presId="urn:microsoft.com/office/officeart/2005/8/layout/list1"/>
    <dgm:cxn modelId="{AC4EFFB0-DD2C-4FC5-BF47-BEE3AEF7913E}" type="presParOf" srcId="{D91C7FF3-9AFD-41C8-AC45-E75A0A3CDD9D}" destId="{A11264C5-17B0-4285-A6EE-F10A68B6EDDB}" srcOrd="0" destOrd="0" presId="urn:microsoft.com/office/officeart/2005/8/layout/list1"/>
    <dgm:cxn modelId="{EE2989BF-BED7-41D8-A93C-C60E908AA48A}" type="presParOf" srcId="{A11264C5-17B0-4285-A6EE-F10A68B6EDDB}" destId="{6DC191B7-4ED6-4824-8239-EA56E4DEDF0F}" srcOrd="0" destOrd="0" presId="urn:microsoft.com/office/officeart/2005/8/layout/list1"/>
    <dgm:cxn modelId="{D2758D52-C0A1-441C-B3B9-08E7ECB98889}" type="presParOf" srcId="{A11264C5-17B0-4285-A6EE-F10A68B6EDDB}" destId="{BFB12FE3-8738-4E51-A745-6C095ABDE143}" srcOrd="1" destOrd="0" presId="urn:microsoft.com/office/officeart/2005/8/layout/list1"/>
    <dgm:cxn modelId="{5ABA7419-0245-4F86-B6D8-6B43D33B2D2D}" type="presParOf" srcId="{D91C7FF3-9AFD-41C8-AC45-E75A0A3CDD9D}" destId="{4F2B041F-2918-43DF-BBB5-FE2A897048B3}" srcOrd="1" destOrd="0" presId="urn:microsoft.com/office/officeart/2005/8/layout/list1"/>
    <dgm:cxn modelId="{B8AAC846-2192-460B-958D-C1C969B75F67}" type="presParOf" srcId="{D91C7FF3-9AFD-41C8-AC45-E75A0A3CDD9D}" destId="{0E31B3F7-1C0D-4F18-96B5-576DED0A7E4D}" srcOrd="2" destOrd="0" presId="urn:microsoft.com/office/officeart/2005/8/layout/list1"/>
    <dgm:cxn modelId="{42506E04-9CEB-42CF-9D40-6531E4460C34}" type="presParOf" srcId="{D91C7FF3-9AFD-41C8-AC45-E75A0A3CDD9D}" destId="{D5490127-B6FD-413D-95FA-0254E76CEEB3}" srcOrd="3" destOrd="0" presId="urn:microsoft.com/office/officeart/2005/8/layout/list1"/>
    <dgm:cxn modelId="{EFC290B2-C500-4761-920E-732E601061AB}" type="presParOf" srcId="{D91C7FF3-9AFD-41C8-AC45-E75A0A3CDD9D}" destId="{3EABD574-11F0-4151-B384-6B9B469165E5}" srcOrd="4" destOrd="0" presId="urn:microsoft.com/office/officeart/2005/8/layout/list1"/>
    <dgm:cxn modelId="{57F123D0-0F96-4D0E-AF66-3F665E25056F}" type="presParOf" srcId="{3EABD574-11F0-4151-B384-6B9B469165E5}" destId="{0E83B96D-8DE4-4C2C-9E1A-12A46D350715}" srcOrd="0" destOrd="0" presId="urn:microsoft.com/office/officeart/2005/8/layout/list1"/>
    <dgm:cxn modelId="{C7178A65-CC5F-4983-B19B-22C8605C4252}" type="presParOf" srcId="{3EABD574-11F0-4151-B384-6B9B469165E5}" destId="{AF067555-BC56-4395-9DAE-2C03C68F24B8}" srcOrd="1" destOrd="0" presId="urn:microsoft.com/office/officeart/2005/8/layout/list1"/>
    <dgm:cxn modelId="{9B7D2AA7-4516-491A-B1B2-96ED558EE116}" type="presParOf" srcId="{D91C7FF3-9AFD-41C8-AC45-E75A0A3CDD9D}" destId="{7ACA9437-82F3-4ABA-971D-8769EBF67962}" srcOrd="5" destOrd="0" presId="urn:microsoft.com/office/officeart/2005/8/layout/list1"/>
    <dgm:cxn modelId="{4ED5076B-5D3E-4D61-B05A-355544891576}" type="presParOf" srcId="{D91C7FF3-9AFD-41C8-AC45-E75A0A3CDD9D}" destId="{39927A68-D8E2-4EE8-A79F-FDEC45CF3D39}" srcOrd="6" destOrd="0" presId="urn:microsoft.com/office/officeart/2005/8/layout/list1"/>
    <dgm:cxn modelId="{C2798A13-C404-47F1-972E-B00ED69A7539}" type="presParOf" srcId="{D91C7FF3-9AFD-41C8-AC45-E75A0A3CDD9D}" destId="{BC78D91D-C2F5-46B6-AFDF-5A48E98A84E3}" srcOrd="7" destOrd="0" presId="urn:microsoft.com/office/officeart/2005/8/layout/list1"/>
    <dgm:cxn modelId="{9501E817-576C-4E4C-BB10-44D7547B5361}" type="presParOf" srcId="{D91C7FF3-9AFD-41C8-AC45-E75A0A3CDD9D}" destId="{E1BF58FD-3100-4C5F-B102-32A4C58992BA}" srcOrd="8" destOrd="0" presId="urn:microsoft.com/office/officeart/2005/8/layout/list1"/>
    <dgm:cxn modelId="{5C7AA82D-CFF8-4EE2-A244-17C1F38B6DEE}" type="presParOf" srcId="{E1BF58FD-3100-4C5F-B102-32A4C58992BA}" destId="{3E5242EE-FF18-4267-8CD0-33FFB5241425}" srcOrd="0" destOrd="0" presId="urn:microsoft.com/office/officeart/2005/8/layout/list1"/>
    <dgm:cxn modelId="{374E001F-A24C-49B0-96DE-6F25D2631F66}" type="presParOf" srcId="{E1BF58FD-3100-4C5F-B102-32A4C58992BA}" destId="{332240D2-8C07-41C2-99D0-CCD555613D7B}" srcOrd="1" destOrd="0" presId="urn:microsoft.com/office/officeart/2005/8/layout/list1"/>
    <dgm:cxn modelId="{C68E92DE-4A1B-45D6-AFA5-8BDD2AF81C9C}" type="presParOf" srcId="{D91C7FF3-9AFD-41C8-AC45-E75A0A3CDD9D}" destId="{6A3F0E2E-EABE-4418-9E2A-546A40AE2887}" srcOrd="9" destOrd="0" presId="urn:microsoft.com/office/officeart/2005/8/layout/list1"/>
    <dgm:cxn modelId="{114442FB-3EC4-4FD5-A691-1256B4C3F32F}" type="presParOf" srcId="{D91C7FF3-9AFD-41C8-AC45-E75A0A3CDD9D}" destId="{D65A9881-6C14-4FF0-91BA-540BD68271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EA23CD-837F-4F40-AD0C-E72498B888E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79F751-71D7-43AC-9F4C-B7CB470DCF78}">
      <dgm:prSet/>
      <dgm:spPr/>
      <dgm:t>
        <a:bodyPr/>
        <a:lstStyle/>
        <a:p>
          <a:r>
            <a:rPr lang="de-DE" b="1" i="0" dirty="0">
              <a:solidFill>
                <a:schemeClr val="tx1"/>
              </a:solidFill>
            </a:rPr>
            <a:t>Fazit</a:t>
          </a:r>
          <a:endParaRPr lang="en-US" dirty="0">
            <a:solidFill>
              <a:schemeClr val="tx1"/>
            </a:solidFill>
          </a:endParaRPr>
        </a:p>
      </dgm:t>
    </dgm:pt>
    <dgm:pt modelId="{7171C41A-019A-4796-8A17-5D2FFB7F9C4A}" type="parTrans" cxnId="{6602FF5B-2F01-48BF-91F8-69F690DE73D6}">
      <dgm:prSet/>
      <dgm:spPr/>
      <dgm:t>
        <a:bodyPr/>
        <a:lstStyle/>
        <a:p>
          <a:endParaRPr lang="en-US"/>
        </a:p>
      </dgm:t>
    </dgm:pt>
    <dgm:pt modelId="{F208C68E-10AC-424E-BFFD-DE20B65B879C}" type="sibTrans" cxnId="{6602FF5B-2F01-48BF-91F8-69F690DE73D6}">
      <dgm:prSet/>
      <dgm:spPr/>
      <dgm:t>
        <a:bodyPr/>
        <a:lstStyle/>
        <a:p>
          <a:endParaRPr lang="en-US"/>
        </a:p>
      </dgm:t>
    </dgm:pt>
    <dgm:pt modelId="{BABBA665-CEF6-42D8-A0D6-FDDA1C039FF2}">
      <dgm:prSet/>
      <dgm:spPr/>
      <dgm:t>
        <a:bodyPr/>
        <a:lstStyle/>
        <a:p>
          <a:r>
            <a:rPr lang="de-DE" b="0" i="0"/>
            <a:t>Neues xG-Modell mit innovativen Features (z.B. Torwart-Position, Spieler-Druckradius)</a:t>
          </a:r>
          <a:endParaRPr lang="en-US"/>
        </a:p>
      </dgm:t>
    </dgm:pt>
    <dgm:pt modelId="{C69BB8EE-F3F5-4AE8-B855-810E4164D937}" type="parTrans" cxnId="{D89257C0-1C42-4D63-B444-7668D6092FE1}">
      <dgm:prSet/>
      <dgm:spPr/>
      <dgm:t>
        <a:bodyPr/>
        <a:lstStyle/>
        <a:p>
          <a:endParaRPr lang="en-US"/>
        </a:p>
      </dgm:t>
    </dgm:pt>
    <dgm:pt modelId="{4CCC4C81-A353-487F-8431-071C1595A060}" type="sibTrans" cxnId="{D89257C0-1C42-4D63-B444-7668D6092FE1}">
      <dgm:prSet/>
      <dgm:spPr/>
      <dgm:t>
        <a:bodyPr/>
        <a:lstStyle/>
        <a:p>
          <a:endParaRPr lang="en-US"/>
        </a:p>
      </dgm:t>
    </dgm:pt>
    <dgm:pt modelId="{9C03ADD2-D8FE-4120-B854-45A049D39C54}">
      <dgm:prSet/>
      <dgm:spPr/>
      <dgm:t>
        <a:bodyPr/>
        <a:lstStyle/>
        <a:p>
          <a:r>
            <a:rPr lang="de-DE" b="0" i="0"/>
            <a:t>Positionsadaptiertes und Messi-adaptiertes xG liefern präzise Vorhersagen</a:t>
          </a:r>
          <a:endParaRPr lang="en-US"/>
        </a:p>
      </dgm:t>
    </dgm:pt>
    <dgm:pt modelId="{EFDF7047-7553-4493-81D5-CCB86BC152A4}" type="parTrans" cxnId="{B30C3A8A-41EC-4916-BC9E-10725FE08627}">
      <dgm:prSet/>
      <dgm:spPr/>
      <dgm:t>
        <a:bodyPr/>
        <a:lstStyle/>
        <a:p>
          <a:endParaRPr lang="en-US"/>
        </a:p>
      </dgm:t>
    </dgm:pt>
    <dgm:pt modelId="{0A652898-9E99-4668-898F-F23D8187F14B}" type="sibTrans" cxnId="{B30C3A8A-41EC-4916-BC9E-10725FE08627}">
      <dgm:prSet/>
      <dgm:spPr/>
      <dgm:t>
        <a:bodyPr/>
        <a:lstStyle/>
        <a:p>
          <a:endParaRPr lang="en-US"/>
        </a:p>
      </dgm:t>
    </dgm:pt>
    <dgm:pt modelId="{EFADA9FA-2B2F-4B86-B2B0-6693BCD3BE55}">
      <dgm:prSet/>
      <dgm:spPr/>
      <dgm:t>
        <a:bodyPr/>
        <a:lstStyle/>
        <a:p>
          <a:r>
            <a:rPr lang="de-DE" b="1" i="0" dirty="0">
              <a:solidFill>
                <a:schemeClr val="tx1"/>
              </a:solidFill>
            </a:rPr>
            <a:t>Limitationen</a:t>
          </a:r>
          <a:endParaRPr lang="en-US" dirty="0">
            <a:solidFill>
              <a:schemeClr val="tx1"/>
            </a:solidFill>
          </a:endParaRPr>
        </a:p>
      </dgm:t>
    </dgm:pt>
    <dgm:pt modelId="{2FFE930F-2FDC-4C99-A9D9-51E7D2FA4D57}" type="parTrans" cxnId="{35C74678-FA8F-42E8-A68C-ABC4DE458746}">
      <dgm:prSet/>
      <dgm:spPr/>
      <dgm:t>
        <a:bodyPr/>
        <a:lstStyle/>
        <a:p>
          <a:endParaRPr lang="en-US"/>
        </a:p>
      </dgm:t>
    </dgm:pt>
    <dgm:pt modelId="{AB836EAC-FB7D-4A01-8522-9EC282E766FC}" type="sibTrans" cxnId="{35C74678-FA8F-42E8-A68C-ABC4DE458746}">
      <dgm:prSet/>
      <dgm:spPr/>
      <dgm:t>
        <a:bodyPr/>
        <a:lstStyle/>
        <a:p>
          <a:endParaRPr lang="en-US"/>
        </a:p>
      </dgm:t>
    </dgm:pt>
    <dgm:pt modelId="{7ECF1411-7D98-40C1-895A-029DD4F8EB6D}">
      <dgm:prSet/>
      <dgm:spPr/>
      <dgm:t>
        <a:bodyPr/>
        <a:lstStyle/>
        <a:p>
          <a:r>
            <a:rPr lang="de-DE" b="0" i="0"/>
            <a:t>Begrenzte Daten und Ressourcen im Vergleich zu großen Anbietern</a:t>
          </a:r>
          <a:endParaRPr lang="en-US"/>
        </a:p>
      </dgm:t>
    </dgm:pt>
    <dgm:pt modelId="{2217435B-03BB-463F-859C-9860B238A479}" type="parTrans" cxnId="{6A9BA50E-C4BD-46A0-BC75-D833A672CD64}">
      <dgm:prSet/>
      <dgm:spPr/>
      <dgm:t>
        <a:bodyPr/>
        <a:lstStyle/>
        <a:p>
          <a:endParaRPr lang="en-US"/>
        </a:p>
      </dgm:t>
    </dgm:pt>
    <dgm:pt modelId="{BC7DF6D6-AE4E-412C-943A-AD58A362C5A6}" type="sibTrans" cxnId="{6A9BA50E-C4BD-46A0-BC75-D833A672CD64}">
      <dgm:prSet/>
      <dgm:spPr/>
      <dgm:t>
        <a:bodyPr/>
        <a:lstStyle/>
        <a:p>
          <a:endParaRPr lang="en-US"/>
        </a:p>
      </dgm:t>
    </dgm:pt>
    <dgm:pt modelId="{246D800D-93DC-4807-9143-5EA84A0FB31C}">
      <dgm:prSet/>
      <dgm:spPr/>
      <dgm:t>
        <a:bodyPr/>
        <a:lstStyle/>
        <a:p>
          <a:r>
            <a:rPr lang="de-DE" b="0" i="0"/>
            <a:t>Mögliche Überbewertung schwieriger Schüsse (z.B. Fallrückzieher).</a:t>
          </a:r>
          <a:endParaRPr lang="en-US"/>
        </a:p>
      </dgm:t>
    </dgm:pt>
    <dgm:pt modelId="{F5832B22-8512-4578-859D-2C989932D3AF}" type="parTrans" cxnId="{A816AE22-B294-4319-82A5-E53D80401469}">
      <dgm:prSet/>
      <dgm:spPr/>
      <dgm:t>
        <a:bodyPr/>
        <a:lstStyle/>
        <a:p>
          <a:endParaRPr lang="en-US"/>
        </a:p>
      </dgm:t>
    </dgm:pt>
    <dgm:pt modelId="{D207400D-E9F6-4259-AF9B-7714DE5F3258}" type="sibTrans" cxnId="{A816AE22-B294-4319-82A5-E53D80401469}">
      <dgm:prSet/>
      <dgm:spPr/>
      <dgm:t>
        <a:bodyPr/>
        <a:lstStyle/>
        <a:p>
          <a:endParaRPr lang="en-US"/>
        </a:p>
      </dgm:t>
    </dgm:pt>
    <dgm:pt modelId="{A4167F28-AA9F-42EE-B841-DB8A57FCA4A0}">
      <dgm:prSet/>
      <dgm:spPr/>
      <dgm:t>
        <a:bodyPr/>
        <a:lstStyle/>
        <a:p>
          <a:r>
            <a:rPr lang="de-DE" b="1" i="0" dirty="0">
              <a:solidFill>
                <a:schemeClr val="tx1"/>
              </a:solidFill>
            </a:rPr>
            <a:t>Ausblick</a:t>
          </a:r>
          <a:endParaRPr lang="en-US" dirty="0">
            <a:solidFill>
              <a:schemeClr val="tx1"/>
            </a:solidFill>
          </a:endParaRPr>
        </a:p>
      </dgm:t>
    </dgm:pt>
    <dgm:pt modelId="{35C44169-E161-4439-AA04-21C2C8571988}" type="parTrans" cxnId="{A8410832-24CA-4D91-A7FF-AF7EF3E8BEA5}">
      <dgm:prSet/>
      <dgm:spPr/>
      <dgm:t>
        <a:bodyPr/>
        <a:lstStyle/>
        <a:p>
          <a:endParaRPr lang="en-US"/>
        </a:p>
      </dgm:t>
    </dgm:pt>
    <dgm:pt modelId="{91EBF24E-5A9C-4FED-932A-86EACAD0A290}" type="sibTrans" cxnId="{A8410832-24CA-4D91-A7FF-AF7EF3E8BEA5}">
      <dgm:prSet/>
      <dgm:spPr/>
      <dgm:t>
        <a:bodyPr/>
        <a:lstStyle/>
        <a:p>
          <a:endParaRPr lang="en-US"/>
        </a:p>
      </dgm:t>
    </dgm:pt>
    <dgm:pt modelId="{CA7E2120-77ED-4226-9700-06CDCF0FCB68}">
      <dgm:prSet/>
      <dgm:spPr/>
      <dgm:t>
        <a:bodyPr/>
        <a:lstStyle/>
        <a:p>
          <a:r>
            <a:rPr lang="de-DE" b="0" i="0"/>
            <a:t>Weitere Anpassungen für verschiedene Ligen und Wettbewerbe</a:t>
          </a:r>
          <a:endParaRPr lang="en-US"/>
        </a:p>
      </dgm:t>
    </dgm:pt>
    <dgm:pt modelId="{C27AC417-EEAF-45AD-BC10-72FBCC92161A}" type="parTrans" cxnId="{32711485-15B1-4C84-A4CD-AFF6051BB564}">
      <dgm:prSet/>
      <dgm:spPr/>
      <dgm:t>
        <a:bodyPr/>
        <a:lstStyle/>
        <a:p>
          <a:endParaRPr lang="en-US"/>
        </a:p>
      </dgm:t>
    </dgm:pt>
    <dgm:pt modelId="{6E0420C5-1B98-4306-96CE-D3F75FA83B22}" type="sibTrans" cxnId="{32711485-15B1-4C84-A4CD-AFF6051BB564}">
      <dgm:prSet/>
      <dgm:spPr/>
      <dgm:t>
        <a:bodyPr/>
        <a:lstStyle/>
        <a:p>
          <a:endParaRPr lang="en-US"/>
        </a:p>
      </dgm:t>
    </dgm:pt>
    <dgm:pt modelId="{3699DEF4-BB9B-4ABD-B83D-99646A4EF612}">
      <dgm:prSet/>
      <dgm:spPr/>
      <dgm:t>
        <a:bodyPr/>
        <a:lstStyle/>
        <a:p>
          <a:r>
            <a:rPr lang="de-DE" b="0" i="0"/>
            <a:t>Nutzung zusätzlicher Datenquellen wie StatsBomb 360 zur Modellverbesserung</a:t>
          </a:r>
          <a:endParaRPr lang="en-US"/>
        </a:p>
      </dgm:t>
    </dgm:pt>
    <dgm:pt modelId="{22EFC934-809D-4CB3-8067-16AF39A02CE3}" type="parTrans" cxnId="{38CD1E11-B1D5-4C6B-A7AA-606E699853F3}">
      <dgm:prSet/>
      <dgm:spPr/>
      <dgm:t>
        <a:bodyPr/>
        <a:lstStyle/>
        <a:p>
          <a:endParaRPr lang="en-US"/>
        </a:p>
      </dgm:t>
    </dgm:pt>
    <dgm:pt modelId="{5B7587C7-9CDA-4C44-8115-78F78F9257C7}" type="sibTrans" cxnId="{38CD1E11-B1D5-4C6B-A7AA-606E699853F3}">
      <dgm:prSet/>
      <dgm:spPr/>
      <dgm:t>
        <a:bodyPr/>
        <a:lstStyle/>
        <a:p>
          <a:endParaRPr lang="en-US"/>
        </a:p>
      </dgm:t>
    </dgm:pt>
    <dgm:pt modelId="{89865691-BCEE-489C-BAB0-71184AFA58F5}" type="pres">
      <dgm:prSet presAssocID="{2EEA23CD-837F-4F40-AD0C-E72498B888E3}" presName="Name0" presStyleCnt="0">
        <dgm:presLayoutVars>
          <dgm:dir/>
          <dgm:animLvl val="lvl"/>
          <dgm:resizeHandles val="exact"/>
        </dgm:presLayoutVars>
      </dgm:prSet>
      <dgm:spPr/>
    </dgm:pt>
    <dgm:pt modelId="{C7717514-7558-4BA3-9377-2D7D40574623}" type="pres">
      <dgm:prSet presAssocID="{8679F751-71D7-43AC-9F4C-B7CB470DCF78}" presName="linNode" presStyleCnt="0"/>
      <dgm:spPr/>
    </dgm:pt>
    <dgm:pt modelId="{00E64CF4-4673-43E3-8362-6CF739262131}" type="pres">
      <dgm:prSet presAssocID="{8679F751-71D7-43AC-9F4C-B7CB470DCF7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4BEFEB9-D417-45D5-9EF1-BCCEEF1F2B2B}" type="pres">
      <dgm:prSet presAssocID="{8679F751-71D7-43AC-9F4C-B7CB470DCF78}" presName="descendantText" presStyleLbl="alignAccFollowNode1" presStyleIdx="0" presStyleCnt="3">
        <dgm:presLayoutVars>
          <dgm:bulletEnabled val="1"/>
        </dgm:presLayoutVars>
      </dgm:prSet>
      <dgm:spPr/>
    </dgm:pt>
    <dgm:pt modelId="{6C3F97AB-04E2-456B-B55D-A5587FAE4945}" type="pres">
      <dgm:prSet presAssocID="{F208C68E-10AC-424E-BFFD-DE20B65B879C}" presName="sp" presStyleCnt="0"/>
      <dgm:spPr/>
    </dgm:pt>
    <dgm:pt modelId="{7F169169-87F3-4FA4-8B2E-BBD120B427EE}" type="pres">
      <dgm:prSet presAssocID="{EFADA9FA-2B2F-4B86-B2B0-6693BCD3BE55}" presName="linNode" presStyleCnt="0"/>
      <dgm:spPr/>
    </dgm:pt>
    <dgm:pt modelId="{F98B2CCE-DEE0-4ED8-8472-1BFE0A9729BE}" type="pres">
      <dgm:prSet presAssocID="{EFADA9FA-2B2F-4B86-B2B0-6693BCD3BE5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59E94B5-931E-4423-A230-FF49CAE7E4FD}" type="pres">
      <dgm:prSet presAssocID="{EFADA9FA-2B2F-4B86-B2B0-6693BCD3BE55}" presName="descendantText" presStyleLbl="alignAccFollowNode1" presStyleIdx="1" presStyleCnt="3">
        <dgm:presLayoutVars>
          <dgm:bulletEnabled val="1"/>
        </dgm:presLayoutVars>
      </dgm:prSet>
      <dgm:spPr/>
    </dgm:pt>
    <dgm:pt modelId="{2D864AD2-6362-4417-BD40-C6185B94A841}" type="pres">
      <dgm:prSet presAssocID="{AB836EAC-FB7D-4A01-8522-9EC282E766FC}" presName="sp" presStyleCnt="0"/>
      <dgm:spPr/>
    </dgm:pt>
    <dgm:pt modelId="{E20252C9-0198-4691-8D9C-61E8A9174C31}" type="pres">
      <dgm:prSet presAssocID="{A4167F28-AA9F-42EE-B841-DB8A57FCA4A0}" presName="linNode" presStyleCnt="0"/>
      <dgm:spPr/>
    </dgm:pt>
    <dgm:pt modelId="{99D0862C-0A7D-4918-848A-B6DC7B77E89D}" type="pres">
      <dgm:prSet presAssocID="{A4167F28-AA9F-42EE-B841-DB8A57FCA4A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C9AEBBD-682C-4B0C-B23E-8E75273DC710}" type="pres">
      <dgm:prSet presAssocID="{A4167F28-AA9F-42EE-B841-DB8A57FCA4A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A9BA50E-C4BD-46A0-BC75-D833A672CD64}" srcId="{EFADA9FA-2B2F-4B86-B2B0-6693BCD3BE55}" destId="{7ECF1411-7D98-40C1-895A-029DD4F8EB6D}" srcOrd="0" destOrd="0" parTransId="{2217435B-03BB-463F-859C-9860B238A479}" sibTransId="{BC7DF6D6-AE4E-412C-943A-AD58A362C5A6}"/>
    <dgm:cxn modelId="{38CD1E11-B1D5-4C6B-A7AA-606E699853F3}" srcId="{A4167F28-AA9F-42EE-B841-DB8A57FCA4A0}" destId="{3699DEF4-BB9B-4ABD-B83D-99646A4EF612}" srcOrd="1" destOrd="0" parTransId="{22EFC934-809D-4CB3-8067-16AF39A02CE3}" sibTransId="{5B7587C7-9CDA-4C44-8115-78F78F9257C7}"/>
    <dgm:cxn modelId="{86AE4F1B-22D4-44B2-9D53-328E4066B16F}" type="presOf" srcId="{A4167F28-AA9F-42EE-B841-DB8A57FCA4A0}" destId="{99D0862C-0A7D-4918-848A-B6DC7B77E89D}" srcOrd="0" destOrd="0" presId="urn:microsoft.com/office/officeart/2005/8/layout/vList5"/>
    <dgm:cxn modelId="{A816AE22-B294-4319-82A5-E53D80401469}" srcId="{EFADA9FA-2B2F-4B86-B2B0-6693BCD3BE55}" destId="{246D800D-93DC-4807-9143-5EA84A0FB31C}" srcOrd="1" destOrd="0" parTransId="{F5832B22-8512-4578-859D-2C989932D3AF}" sibTransId="{D207400D-E9F6-4259-AF9B-7714DE5F3258}"/>
    <dgm:cxn modelId="{A8410832-24CA-4D91-A7FF-AF7EF3E8BEA5}" srcId="{2EEA23CD-837F-4F40-AD0C-E72498B888E3}" destId="{A4167F28-AA9F-42EE-B841-DB8A57FCA4A0}" srcOrd="2" destOrd="0" parTransId="{35C44169-E161-4439-AA04-21C2C8571988}" sibTransId="{91EBF24E-5A9C-4FED-932A-86EACAD0A290}"/>
    <dgm:cxn modelId="{6602FF5B-2F01-48BF-91F8-69F690DE73D6}" srcId="{2EEA23CD-837F-4F40-AD0C-E72498B888E3}" destId="{8679F751-71D7-43AC-9F4C-B7CB470DCF78}" srcOrd="0" destOrd="0" parTransId="{7171C41A-019A-4796-8A17-5D2FFB7F9C4A}" sibTransId="{F208C68E-10AC-424E-BFFD-DE20B65B879C}"/>
    <dgm:cxn modelId="{43877845-0D01-4C7E-9C84-618140EEFC7E}" type="presOf" srcId="{8679F751-71D7-43AC-9F4C-B7CB470DCF78}" destId="{00E64CF4-4673-43E3-8362-6CF739262131}" srcOrd="0" destOrd="0" presId="urn:microsoft.com/office/officeart/2005/8/layout/vList5"/>
    <dgm:cxn modelId="{7FED9846-FA6A-4A32-A054-5B7B7114E49A}" type="presOf" srcId="{9C03ADD2-D8FE-4120-B854-45A049D39C54}" destId="{74BEFEB9-D417-45D5-9EF1-BCCEEF1F2B2B}" srcOrd="0" destOrd="1" presId="urn:microsoft.com/office/officeart/2005/8/layout/vList5"/>
    <dgm:cxn modelId="{9B63CC48-B0C3-4408-8D84-E050B0A7B941}" type="presOf" srcId="{3699DEF4-BB9B-4ABD-B83D-99646A4EF612}" destId="{DC9AEBBD-682C-4B0C-B23E-8E75273DC710}" srcOrd="0" destOrd="1" presId="urn:microsoft.com/office/officeart/2005/8/layout/vList5"/>
    <dgm:cxn modelId="{2AABAC51-CED7-4698-922C-EFBE46BAFB36}" type="presOf" srcId="{EFADA9FA-2B2F-4B86-B2B0-6693BCD3BE55}" destId="{F98B2CCE-DEE0-4ED8-8472-1BFE0A9729BE}" srcOrd="0" destOrd="0" presId="urn:microsoft.com/office/officeart/2005/8/layout/vList5"/>
    <dgm:cxn modelId="{35C74678-FA8F-42E8-A68C-ABC4DE458746}" srcId="{2EEA23CD-837F-4F40-AD0C-E72498B888E3}" destId="{EFADA9FA-2B2F-4B86-B2B0-6693BCD3BE55}" srcOrd="1" destOrd="0" parTransId="{2FFE930F-2FDC-4C99-A9D9-51E7D2FA4D57}" sibTransId="{AB836EAC-FB7D-4A01-8522-9EC282E766FC}"/>
    <dgm:cxn modelId="{32711485-15B1-4C84-A4CD-AFF6051BB564}" srcId="{A4167F28-AA9F-42EE-B841-DB8A57FCA4A0}" destId="{CA7E2120-77ED-4226-9700-06CDCF0FCB68}" srcOrd="0" destOrd="0" parTransId="{C27AC417-EEAF-45AD-BC10-72FBCC92161A}" sibTransId="{6E0420C5-1B98-4306-96CE-D3F75FA83B22}"/>
    <dgm:cxn modelId="{B30C3A8A-41EC-4916-BC9E-10725FE08627}" srcId="{8679F751-71D7-43AC-9F4C-B7CB470DCF78}" destId="{9C03ADD2-D8FE-4120-B854-45A049D39C54}" srcOrd="1" destOrd="0" parTransId="{EFDF7047-7553-4493-81D5-CCB86BC152A4}" sibTransId="{0A652898-9E99-4668-898F-F23D8187F14B}"/>
    <dgm:cxn modelId="{2ECC5D91-FBB7-4AE3-B986-B67F0EA2900E}" type="presOf" srcId="{BABBA665-CEF6-42D8-A0D6-FDDA1C039FF2}" destId="{74BEFEB9-D417-45D5-9EF1-BCCEEF1F2B2B}" srcOrd="0" destOrd="0" presId="urn:microsoft.com/office/officeart/2005/8/layout/vList5"/>
    <dgm:cxn modelId="{A9453B96-CC3F-4757-9700-45CFCF6A0CC1}" type="presOf" srcId="{2EEA23CD-837F-4F40-AD0C-E72498B888E3}" destId="{89865691-BCEE-489C-BAB0-71184AFA58F5}" srcOrd="0" destOrd="0" presId="urn:microsoft.com/office/officeart/2005/8/layout/vList5"/>
    <dgm:cxn modelId="{BBDBEB9A-BB76-438F-89DE-0CA83209FADC}" type="presOf" srcId="{246D800D-93DC-4807-9143-5EA84A0FB31C}" destId="{C59E94B5-931E-4423-A230-FF49CAE7E4FD}" srcOrd="0" destOrd="1" presId="urn:microsoft.com/office/officeart/2005/8/layout/vList5"/>
    <dgm:cxn modelId="{D89257C0-1C42-4D63-B444-7668D6092FE1}" srcId="{8679F751-71D7-43AC-9F4C-B7CB470DCF78}" destId="{BABBA665-CEF6-42D8-A0D6-FDDA1C039FF2}" srcOrd="0" destOrd="0" parTransId="{C69BB8EE-F3F5-4AE8-B855-810E4164D937}" sibTransId="{4CCC4C81-A353-487F-8431-071C1595A060}"/>
    <dgm:cxn modelId="{826884D4-C33E-4139-A17C-926453204A90}" type="presOf" srcId="{7ECF1411-7D98-40C1-895A-029DD4F8EB6D}" destId="{C59E94B5-931E-4423-A230-FF49CAE7E4FD}" srcOrd="0" destOrd="0" presId="urn:microsoft.com/office/officeart/2005/8/layout/vList5"/>
    <dgm:cxn modelId="{89F3BBDC-D7F1-4335-9DAE-530549B5E87C}" type="presOf" srcId="{CA7E2120-77ED-4226-9700-06CDCF0FCB68}" destId="{DC9AEBBD-682C-4B0C-B23E-8E75273DC710}" srcOrd="0" destOrd="0" presId="urn:microsoft.com/office/officeart/2005/8/layout/vList5"/>
    <dgm:cxn modelId="{10E409AC-7DAB-4DC2-A997-355961D88E80}" type="presParOf" srcId="{89865691-BCEE-489C-BAB0-71184AFA58F5}" destId="{C7717514-7558-4BA3-9377-2D7D40574623}" srcOrd="0" destOrd="0" presId="urn:microsoft.com/office/officeart/2005/8/layout/vList5"/>
    <dgm:cxn modelId="{0AF0A9D5-EC90-4EB2-8531-DB016D41F543}" type="presParOf" srcId="{C7717514-7558-4BA3-9377-2D7D40574623}" destId="{00E64CF4-4673-43E3-8362-6CF739262131}" srcOrd="0" destOrd="0" presId="urn:microsoft.com/office/officeart/2005/8/layout/vList5"/>
    <dgm:cxn modelId="{04291350-632C-432C-836A-CC072AEEE400}" type="presParOf" srcId="{C7717514-7558-4BA3-9377-2D7D40574623}" destId="{74BEFEB9-D417-45D5-9EF1-BCCEEF1F2B2B}" srcOrd="1" destOrd="0" presId="urn:microsoft.com/office/officeart/2005/8/layout/vList5"/>
    <dgm:cxn modelId="{C17A4BFD-93E9-47B9-8011-2E53C1C001DD}" type="presParOf" srcId="{89865691-BCEE-489C-BAB0-71184AFA58F5}" destId="{6C3F97AB-04E2-456B-B55D-A5587FAE4945}" srcOrd="1" destOrd="0" presId="urn:microsoft.com/office/officeart/2005/8/layout/vList5"/>
    <dgm:cxn modelId="{F9F59CE7-3923-4FD4-A907-F87FEA70116E}" type="presParOf" srcId="{89865691-BCEE-489C-BAB0-71184AFA58F5}" destId="{7F169169-87F3-4FA4-8B2E-BBD120B427EE}" srcOrd="2" destOrd="0" presId="urn:microsoft.com/office/officeart/2005/8/layout/vList5"/>
    <dgm:cxn modelId="{684EDF8D-7126-4AD1-9525-37157D6E4E40}" type="presParOf" srcId="{7F169169-87F3-4FA4-8B2E-BBD120B427EE}" destId="{F98B2CCE-DEE0-4ED8-8472-1BFE0A9729BE}" srcOrd="0" destOrd="0" presId="urn:microsoft.com/office/officeart/2005/8/layout/vList5"/>
    <dgm:cxn modelId="{73D0504C-FC88-4774-A351-7AF4BF58F526}" type="presParOf" srcId="{7F169169-87F3-4FA4-8B2E-BBD120B427EE}" destId="{C59E94B5-931E-4423-A230-FF49CAE7E4FD}" srcOrd="1" destOrd="0" presId="urn:microsoft.com/office/officeart/2005/8/layout/vList5"/>
    <dgm:cxn modelId="{5AA183C8-7295-45D1-975A-829BCECC11D8}" type="presParOf" srcId="{89865691-BCEE-489C-BAB0-71184AFA58F5}" destId="{2D864AD2-6362-4417-BD40-C6185B94A841}" srcOrd="3" destOrd="0" presId="urn:microsoft.com/office/officeart/2005/8/layout/vList5"/>
    <dgm:cxn modelId="{8988E885-47EC-4229-9A59-0F218ED7DFBF}" type="presParOf" srcId="{89865691-BCEE-489C-BAB0-71184AFA58F5}" destId="{E20252C9-0198-4691-8D9C-61E8A9174C31}" srcOrd="4" destOrd="0" presId="urn:microsoft.com/office/officeart/2005/8/layout/vList5"/>
    <dgm:cxn modelId="{AF2D16C4-AEA2-4D8F-ACCD-17C900350C08}" type="presParOf" srcId="{E20252C9-0198-4691-8D9C-61E8A9174C31}" destId="{99D0862C-0A7D-4918-848A-B6DC7B77E89D}" srcOrd="0" destOrd="0" presId="urn:microsoft.com/office/officeart/2005/8/layout/vList5"/>
    <dgm:cxn modelId="{9B16C765-0F63-4F59-AB41-1B8383CD68BB}" type="presParOf" srcId="{E20252C9-0198-4691-8D9C-61E8A9174C31}" destId="{DC9AEBBD-682C-4B0C-B23E-8E75273DC7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27A68-D8E2-4EE8-A79F-FDEC45CF3D39}">
      <dsp:nvSpPr>
        <dsp:cNvPr id="0" name=""/>
        <dsp:cNvSpPr/>
      </dsp:nvSpPr>
      <dsp:spPr>
        <a:xfrm>
          <a:off x="0" y="1138690"/>
          <a:ext cx="502344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67555-BC56-4395-9DAE-2C03C68F24B8}">
      <dsp:nvSpPr>
        <dsp:cNvPr id="0" name=""/>
        <dsp:cNvSpPr/>
      </dsp:nvSpPr>
      <dsp:spPr>
        <a:xfrm>
          <a:off x="251172" y="961570"/>
          <a:ext cx="351641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12" tIns="0" rIns="13291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kern="1200" dirty="0">
              <a:solidFill>
                <a:schemeClr val="tx1"/>
              </a:solidFill>
            </a:rPr>
            <a:t>Wahrscheinlichkeit, dass ein Schuss zu einem Tor wird (Wert zwischen 0 und 1) </a:t>
          </a:r>
        </a:p>
      </dsp:txBody>
      <dsp:txXfrm>
        <a:off x="268465" y="978863"/>
        <a:ext cx="3481826" cy="319654"/>
      </dsp:txXfrm>
    </dsp:sp>
    <dsp:sp modelId="{D65A9881-6C14-4FF0-91BA-540BD68271C6}">
      <dsp:nvSpPr>
        <dsp:cNvPr id="0" name=""/>
        <dsp:cNvSpPr/>
      </dsp:nvSpPr>
      <dsp:spPr>
        <a:xfrm>
          <a:off x="0" y="1683010"/>
          <a:ext cx="502344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240D2-8C07-41C2-99D0-CCD555613D7B}">
      <dsp:nvSpPr>
        <dsp:cNvPr id="0" name=""/>
        <dsp:cNvSpPr/>
      </dsp:nvSpPr>
      <dsp:spPr>
        <a:xfrm>
          <a:off x="251172" y="1505890"/>
          <a:ext cx="351641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12" tIns="0" rIns="13291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kern="1200" dirty="0">
              <a:solidFill>
                <a:schemeClr val="tx1"/>
              </a:solidFill>
            </a:rPr>
            <a:t>Berücksichtigt Faktoren wie Schussposition, Winkel, Entfernung, Druck &amp; Technik</a:t>
          </a:r>
        </a:p>
      </dsp:txBody>
      <dsp:txXfrm>
        <a:off x="268465" y="1523183"/>
        <a:ext cx="3481826" cy="319654"/>
      </dsp:txXfrm>
    </dsp:sp>
    <dsp:sp modelId="{6F7117D2-5C7D-4540-A5BA-3ABAD210ABD6}">
      <dsp:nvSpPr>
        <dsp:cNvPr id="0" name=""/>
        <dsp:cNvSpPr/>
      </dsp:nvSpPr>
      <dsp:spPr>
        <a:xfrm>
          <a:off x="0" y="2227329"/>
          <a:ext cx="502344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BB21B-CF7A-40C2-91C5-9E7E9DB5818E}">
      <dsp:nvSpPr>
        <dsp:cNvPr id="0" name=""/>
        <dsp:cNvSpPr/>
      </dsp:nvSpPr>
      <dsp:spPr>
        <a:xfrm>
          <a:off x="251172" y="2050209"/>
          <a:ext cx="3516412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912" tIns="0" rIns="13291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0" kern="1200" dirty="0">
              <a:solidFill>
                <a:schemeClr val="tx1"/>
              </a:solidFill>
            </a:rPr>
            <a:t>„Freeze Frame“-Analysen zur Bewertung der Chancenqualität im Moment des Schusses</a:t>
          </a:r>
        </a:p>
      </dsp:txBody>
      <dsp:txXfrm>
        <a:off x="268465" y="2067502"/>
        <a:ext cx="3481826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1B3F7-1C0D-4F18-96B5-576DED0A7E4D}">
      <dsp:nvSpPr>
        <dsp:cNvPr id="0" name=""/>
        <dsp:cNvSpPr/>
      </dsp:nvSpPr>
      <dsp:spPr>
        <a:xfrm>
          <a:off x="0" y="840646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12FE3-8738-4E51-A745-6C095ABDE143}">
      <dsp:nvSpPr>
        <dsp:cNvPr id="0" name=""/>
        <dsp:cNvSpPr/>
      </dsp:nvSpPr>
      <dsp:spPr>
        <a:xfrm>
          <a:off x="304800" y="648766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300" b="1" kern="1200" dirty="0">
              <a:solidFill>
                <a:schemeClr val="tx1"/>
              </a:solidFill>
            </a:rPr>
            <a:t>Performance-Analyse:</a:t>
          </a:r>
          <a:r>
            <a:rPr lang="de-DE" sz="1300" kern="1200" dirty="0">
              <a:solidFill>
                <a:schemeClr val="tx1"/>
              </a:solidFill>
            </a:rPr>
            <a:t> Bewertung von Torchancen und Spielverläufen</a:t>
          </a:r>
        </a:p>
      </dsp:txBody>
      <dsp:txXfrm>
        <a:off x="323534" y="667500"/>
        <a:ext cx="4229732" cy="346292"/>
      </dsp:txXfrm>
    </dsp:sp>
    <dsp:sp modelId="{39927A68-D8E2-4EE8-A79F-FDEC45CF3D39}">
      <dsp:nvSpPr>
        <dsp:cNvPr id="0" name=""/>
        <dsp:cNvSpPr/>
      </dsp:nvSpPr>
      <dsp:spPr>
        <a:xfrm>
          <a:off x="0" y="1430326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67555-BC56-4395-9DAE-2C03C68F24B8}">
      <dsp:nvSpPr>
        <dsp:cNvPr id="0" name=""/>
        <dsp:cNvSpPr/>
      </dsp:nvSpPr>
      <dsp:spPr>
        <a:xfrm>
          <a:off x="304800" y="1238446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>
              <a:solidFill>
                <a:schemeClr val="tx1"/>
              </a:solidFill>
            </a:rPr>
            <a:t>Spielerscouting &amp; Transfers:</a:t>
          </a:r>
          <a:r>
            <a:rPr lang="de-DE" sz="1300" kern="1200" dirty="0">
              <a:solidFill>
                <a:schemeClr val="tx1"/>
              </a:solidFill>
            </a:rPr>
            <a:t> Identifikation unterschätzter Talente</a:t>
          </a:r>
        </a:p>
      </dsp:txBody>
      <dsp:txXfrm>
        <a:off x="323534" y="1257180"/>
        <a:ext cx="4229732" cy="346292"/>
      </dsp:txXfrm>
    </dsp:sp>
    <dsp:sp modelId="{D65A9881-6C14-4FF0-91BA-540BD68271C6}">
      <dsp:nvSpPr>
        <dsp:cNvPr id="0" name=""/>
        <dsp:cNvSpPr/>
      </dsp:nvSpPr>
      <dsp:spPr>
        <a:xfrm>
          <a:off x="0" y="2020006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240D2-8C07-41C2-99D0-CCD555613D7B}">
      <dsp:nvSpPr>
        <dsp:cNvPr id="0" name=""/>
        <dsp:cNvSpPr/>
      </dsp:nvSpPr>
      <dsp:spPr>
        <a:xfrm>
          <a:off x="304800" y="1828126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>
              <a:solidFill>
                <a:schemeClr val="tx1"/>
              </a:solidFill>
            </a:rPr>
            <a:t>Wettanbieter &amp; Marktanalysen:</a:t>
          </a:r>
          <a:r>
            <a:rPr lang="de-DE" sz="1300" kern="1200" dirty="0">
              <a:solidFill>
                <a:schemeClr val="tx1"/>
              </a:solidFill>
            </a:rPr>
            <a:t> Berechnung von Quoten und Wettstrategien basierend auf </a:t>
          </a:r>
          <a:r>
            <a:rPr lang="de-DE" sz="1300" kern="1200" dirty="0" err="1">
              <a:solidFill>
                <a:schemeClr val="tx1"/>
              </a:solidFill>
            </a:rPr>
            <a:t>xG</a:t>
          </a:r>
          <a:r>
            <a:rPr lang="de-DE" sz="1300" kern="1200" dirty="0">
              <a:solidFill>
                <a:schemeClr val="tx1"/>
              </a:solidFill>
            </a:rPr>
            <a:t>-Daten</a:t>
          </a:r>
        </a:p>
      </dsp:txBody>
      <dsp:txXfrm>
        <a:off x="323534" y="1846860"/>
        <a:ext cx="4229732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1B3F7-1C0D-4F18-96B5-576DED0A7E4D}">
      <dsp:nvSpPr>
        <dsp:cNvPr id="0" name=""/>
        <dsp:cNvSpPr/>
      </dsp:nvSpPr>
      <dsp:spPr>
        <a:xfrm>
          <a:off x="0" y="1088109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12FE3-8738-4E51-A745-6C095ABDE143}">
      <dsp:nvSpPr>
        <dsp:cNvPr id="0" name=""/>
        <dsp:cNvSpPr/>
      </dsp:nvSpPr>
      <dsp:spPr>
        <a:xfrm>
          <a:off x="304800" y="896229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300" kern="1200" dirty="0">
              <a:solidFill>
                <a:schemeClr val="tx1"/>
              </a:solidFill>
            </a:rPr>
            <a:t>Entwicklung eines eigenen, zuverlässigen </a:t>
          </a:r>
          <a:r>
            <a:rPr lang="de-DE" sz="1300" kern="1200" dirty="0" err="1">
              <a:solidFill>
                <a:schemeClr val="tx1"/>
              </a:solidFill>
            </a:rPr>
            <a:t>xG</a:t>
          </a:r>
          <a:r>
            <a:rPr lang="de-DE" sz="1300" kern="1200" dirty="0">
              <a:solidFill>
                <a:schemeClr val="tx1"/>
              </a:solidFill>
            </a:rPr>
            <a:t>-Modells mit neuen Features</a:t>
          </a:r>
        </a:p>
      </dsp:txBody>
      <dsp:txXfrm>
        <a:off x="323534" y="914963"/>
        <a:ext cx="4229732" cy="346292"/>
      </dsp:txXfrm>
    </dsp:sp>
    <dsp:sp modelId="{39927A68-D8E2-4EE8-A79F-FDEC45CF3D39}">
      <dsp:nvSpPr>
        <dsp:cNvPr id="0" name=""/>
        <dsp:cNvSpPr/>
      </dsp:nvSpPr>
      <dsp:spPr>
        <a:xfrm>
          <a:off x="0" y="1677789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67555-BC56-4395-9DAE-2C03C68F24B8}">
      <dsp:nvSpPr>
        <dsp:cNvPr id="0" name=""/>
        <dsp:cNvSpPr/>
      </dsp:nvSpPr>
      <dsp:spPr>
        <a:xfrm>
          <a:off x="304800" y="1485909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olidFill>
                <a:schemeClr val="tx1"/>
              </a:solidFill>
            </a:rPr>
            <a:t>Vergleich der Vorhersagegenauigkeit mit bestehenden Modellen (</a:t>
          </a:r>
          <a:r>
            <a:rPr lang="de-DE" sz="1300" kern="1200" dirty="0" err="1">
              <a:solidFill>
                <a:schemeClr val="tx1"/>
              </a:solidFill>
            </a:rPr>
            <a:t>StatsBomb</a:t>
          </a:r>
          <a:r>
            <a:rPr lang="de-DE" sz="1300" kern="1200" dirty="0">
              <a:solidFill>
                <a:schemeClr val="tx1"/>
              </a:solidFill>
            </a:rPr>
            <a:t>)</a:t>
          </a:r>
        </a:p>
      </dsp:txBody>
      <dsp:txXfrm>
        <a:off x="323534" y="1504643"/>
        <a:ext cx="4229732" cy="346292"/>
      </dsp:txXfrm>
    </dsp:sp>
    <dsp:sp modelId="{D65A9881-6C14-4FF0-91BA-540BD68271C6}">
      <dsp:nvSpPr>
        <dsp:cNvPr id="0" name=""/>
        <dsp:cNvSpPr/>
      </dsp:nvSpPr>
      <dsp:spPr>
        <a:xfrm>
          <a:off x="0" y="2267470"/>
          <a:ext cx="6096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240D2-8C07-41C2-99D0-CCD555613D7B}">
      <dsp:nvSpPr>
        <dsp:cNvPr id="0" name=""/>
        <dsp:cNvSpPr/>
      </dsp:nvSpPr>
      <dsp:spPr>
        <a:xfrm>
          <a:off x="304800" y="2075590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olidFill>
                <a:schemeClr val="tx1"/>
              </a:solidFill>
            </a:rPr>
            <a:t>Einführung von Positions- und Spieler-angepasstem </a:t>
          </a:r>
          <a:r>
            <a:rPr lang="de-DE" sz="1300" kern="1200" dirty="0" err="1">
              <a:solidFill>
                <a:schemeClr val="tx1"/>
              </a:solidFill>
            </a:rPr>
            <a:t>xG</a:t>
          </a:r>
          <a:r>
            <a:rPr lang="de-DE" sz="1300" kern="1200" dirty="0">
              <a:solidFill>
                <a:schemeClr val="tx1"/>
              </a:solidFill>
            </a:rPr>
            <a:t> zur besseren Bewertung von Schussqualitäten</a:t>
          </a:r>
        </a:p>
      </dsp:txBody>
      <dsp:txXfrm>
        <a:off x="323534" y="2094324"/>
        <a:ext cx="422973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EFEB9-D417-45D5-9EF1-BCCEEF1F2B2B}">
      <dsp:nvSpPr>
        <dsp:cNvPr id="0" name=""/>
        <dsp:cNvSpPr/>
      </dsp:nvSpPr>
      <dsp:spPr>
        <a:xfrm rot="5400000">
          <a:off x="4827097" y="-1942002"/>
          <a:ext cx="841605" cy="4939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Neues xG-Modell mit innovativen Features (z.B. Torwart-Position, Spieler-Druckradius)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Positionsadaptiertes und Messi-adaptiertes xG liefern präzise Vorhersagen</a:t>
          </a:r>
          <a:endParaRPr lang="en-US" sz="1200" kern="1200"/>
        </a:p>
      </dsp:txBody>
      <dsp:txXfrm rot="-5400000">
        <a:off x="2778300" y="147879"/>
        <a:ext cx="4898116" cy="759437"/>
      </dsp:txXfrm>
    </dsp:sp>
    <dsp:sp modelId="{00E64CF4-4673-43E3-8362-6CF739262131}">
      <dsp:nvSpPr>
        <dsp:cNvPr id="0" name=""/>
        <dsp:cNvSpPr/>
      </dsp:nvSpPr>
      <dsp:spPr>
        <a:xfrm>
          <a:off x="0" y="1593"/>
          <a:ext cx="2778300" cy="1052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i="0" kern="1200" dirty="0">
              <a:solidFill>
                <a:schemeClr val="tx1"/>
              </a:solidFill>
            </a:rPr>
            <a:t>Fazit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1355" y="52948"/>
        <a:ext cx="2675590" cy="949296"/>
      </dsp:txXfrm>
    </dsp:sp>
    <dsp:sp modelId="{C59E94B5-931E-4423-A230-FF49CAE7E4FD}">
      <dsp:nvSpPr>
        <dsp:cNvPr id="0" name=""/>
        <dsp:cNvSpPr/>
      </dsp:nvSpPr>
      <dsp:spPr>
        <a:xfrm rot="5400000">
          <a:off x="4827097" y="-837396"/>
          <a:ext cx="841605" cy="4939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Begrenzte Daten und Ressourcen im Vergleich zu großen Anbietern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Mögliche Überbewertung schwieriger Schüsse (z.B. Fallrückzieher).</a:t>
          </a:r>
          <a:endParaRPr lang="en-US" sz="1200" kern="1200"/>
        </a:p>
      </dsp:txBody>
      <dsp:txXfrm rot="-5400000">
        <a:off x="2778300" y="1252485"/>
        <a:ext cx="4898116" cy="759437"/>
      </dsp:txXfrm>
    </dsp:sp>
    <dsp:sp modelId="{F98B2CCE-DEE0-4ED8-8472-1BFE0A9729BE}">
      <dsp:nvSpPr>
        <dsp:cNvPr id="0" name=""/>
        <dsp:cNvSpPr/>
      </dsp:nvSpPr>
      <dsp:spPr>
        <a:xfrm>
          <a:off x="0" y="1106200"/>
          <a:ext cx="2778300" cy="1052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i="0" kern="1200" dirty="0">
              <a:solidFill>
                <a:schemeClr val="tx1"/>
              </a:solidFill>
            </a:rPr>
            <a:t>Limitationen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1355" y="1157555"/>
        <a:ext cx="2675590" cy="949296"/>
      </dsp:txXfrm>
    </dsp:sp>
    <dsp:sp modelId="{DC9AEBBD-682C-4B0C-B23E-8E75273DC710}">
      <dsp:nvSpPr>
        <dsp:cNvPr id="0" name=""/>
        <dsp:cNvSpPr/>
      </dsp:nvSpPr>
      <dsp:spPr>
        <a:xfrm rot="5400000">
          <a:off x="4827097" y="267210"/>
          <a:ext cx="841605" cy="4939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Weitere Anpassungen für verschiedene Ligen und Wettbewerbe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/>
            <a:t>Nutzung zusätzlicher Datenquellen wie StatsBomb 360 zur Modellverbesserung</a:t>
          </a:r>
          <a:endParaRPr lang="en-US" sz="1200" kern="1200"/>
        </a:p>
      </dsp:txBody>
      <dsp:txXfrm rot="-5400000">
        <a:off x="2778300" y="2357091"/>
        <a:ext cx="4898116" cy="759437"/>
      </dsp:txXfrm>
    </dsp:sp>
    <dsp:sp modelId="{99D0862C-0A7D-4918-848A-B6DC7B77E89D}">
      <dsp:nvSpPr>
        <dsp:cNvPr id="0" name=""/>
        <dsp:cNvSpPr/>
      </dsp:nvSpPr>
      <dsp:spPr>
        <a:xfrm>
          <a:off x="0" y="2210807"/>
          <a:ext cx="2778300" cy="1052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i="0" kern="1200" dirty="0">
              <a:solidFill>
                <a:schemeClr val="tx1"/>
              </a:solidFill>
            </a:rPr>
            <a:t>Ausblick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51355" y="2262162"/>
        <a:ext cx="2675590" cy="94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Was ist ein gutes </a:t>
            </a:r>
            <a:r>
              <a:rPr lang="de-DE" dirty="0" err="1"/>
              <a:t>xG</a:t>
            </a:r>
            <a:r>
              <a:rPr lang="de-DE" dirty="0"/>
              <a:t>-Model und was nicht? </a:t>
            </a:r>
            <a:r>
              <a:rPr lang="de-DE" dirty="0">
                <a:sym typeface="Wingdings" panose="05000000000000000000" pitchFamily="2" charset="2"/>
              </a:rPr>
              <a:t> Tore vs. </a:t>
            </a:r>
            <a:r>
              <a:rPr lang="de-DE">
                <a:sym typeface="Wingdings" panose="05000000000000000000" pitchFamily="2" charset="2"/>
              </a:rPr>
              <a:t>xTore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2EFF0B0-8232-0600-D08F-3E564174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753E9A18-6535-81BE-D514-35077108C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08088B69-54F1-C839-EF0B-83865531E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5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484FA124-E831-750A-93C3-DC747B38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90CE2BD7-10FC-EF8C-BD4C-E0C7FEC05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14F6EAC0-E1AF-C789-E215-8AC90232E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43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EBD7B5A-7630-8DA9-007C-8C85ACEC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DCC46F45-DFB3-94CD-17D0-54F253B1C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F7AF304E-72E6-8773-40FF-A144196FE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9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CF0843E-1BBF-0D06-8221-213C9815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1CF8BC64-B527-2B12-43B6-C15C14557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C6FD99E5-C360-BEB0-B1D5-13212CC69B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9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E656BCB9-FAC2-7A6F-41C8-ACB2650B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6890101F-EEA9-37CC-6CC6-10C00975E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49115C40-F068-9B07-394C-A4B8D09C9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5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F77FACFC-7B37-4376-9924-803D571A4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51C25A13-0F59-AEA7-18C4-B1D9BAB92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C3A4A681-7A32-7977-AC7D-BFF07FA3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44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73D94288-F760-5E09-3D25-63F9FEFC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56B9C676-7C52-5B46-0A4B-C4DEF850C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494A9A35-2EB1-0A22-E2FD-4294D8610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0" i="0" dirty="0">
                <a:solidFill>
                  <a:srgbClr val="E8E8E8"/>
                </a:solidFill>
                <a:effectLst/>
                <a:latin typeface="Google Sans"/>
              </a:rPr>
              <a:t>Das </a:t>
            </a:r>
            <a:r>
              <a:rPr lang="de-DE" b="0" i="0" dirty="0" err="1">
                <a:solidFill>
                  <a:srgbClr val="E8E8E8"/>
                </a:solidFill>
                <a:effectLst/>
                <a:latin typeface="Google Sans"/>
              </a:rPr>
              <a:t>Gradientenverfahren</a:t>
            </a:r>
            <a:r>
              <a:rPr lang="de-DE" b="0" i="0" dirty="0">
                <a:solidFill>
                  <a:srgbClr val="E8E8E8"/>
                </a:solidFill>
                <a:effectLst/>
                <a:latin typeface="Google Sans"/>
              </a:rPr>
              <a:t> wird in der Numerik eingesetzt, um allgemeine Optimierungsprobleme zu lösen. Dabei schreitet man von einem Startpunkt aus entlang einer Abstiegsrichtung, bis keine numerische Verbesserung mehr erzielt wird.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38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B56BA389-0440-282A-D604-49351E4F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F5669B0B-3D0D-E49E-DE8C-41E2BECA44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4EBDD724-08E7-C73F-AAE0-D231B50E5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9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85CABC77-36D0-87E5-3E64-FB0129F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0AE1FE41-B4E5-8F90-3522-7103AC0F7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D05F15E0-0409-FDF8-4604-E3B047543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576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D9F2FC3-8A23-7A68-FD83-26E8287F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22:notes">
            <a:extLst>
              <a:ext uri="{FF2B5EF4-FFF2-40B4-BE49-F238E27FC236}">
                <a16:creationId xmlns:a16="http://schemas.microsoft.com/office/drawing/2014/main" id="{DFEE0682-3F6A-9A5A-ED78-ECB2D1B46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22:notes">
            <a:extLst>
              <a:ext uri="{FF2B5EF4-FFF2-40B4-BE49-F238E27FC236}">
                <a16:creationId xmlns:a16="http://schemas.microsoft.com/office/drawing/2014/main" id="{A8916CD9-D149-E7E8-87F9-7BDA783F9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9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864561F1-46D8-D8BD-A9DB-CA032901D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>
            <a:extLst>
              <a:ext uri="{FF2B5EF4-FFF2-40B4-BE49-F238E27FC236}">
                <a16:creationId xmlns:a16="http://schemas.microsoft.com/office/drawing/2014/main" id="{FFB91BEC-B4E7-836D-57A7-8AC2BE924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>
            <a:extLst>
              <a:ext uri="{FF2B5EF4-FFF2-40B4-BE49-F238E27FC236}">
                <a16:creationId xmlns:a16="http://schemas.microsoft.com/office/drawing/2014/main" id="{1FC6F8AC-65A8-5080-BC6B-6155976E1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71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890E1713-9EB7-0DD2-77F0-078449CF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22:notes">
            <a:extLst>
              <a:ext uri="{FF2B5EF4-FFF2-40B4-BE49-F238E27FC236}">
                <a16:creationId xmlns:a16="http://schemas.microsoft.com/office/drawing/2014/main" id="{20D2BEC5-F271-B79D-5087-1F8B5BC7D1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22:notes">
            <a:extLst>
              <a:ext uri="{FF2B5EF4-FFF2-40B4-BE49-F238E27FC236}">
                <a16:creationId xmlns:a16="http://schemas.microsoft.com/office/drawing/2014/main" id="{FF0BBBC4-84FC-2481-2EC8-B13137D0A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56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1CB640F5-37D1-D1BE-06A5-759A72B2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5CD7F9F9-E7F6-07C7-1BE7-34B87F9F1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3615804B-9341-669B-A540-1D7DF02FE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6CE2AA25-0E2F-FAB9-C735-9B22CFED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1109D9F1-7BBE-A339-0A38-6F0E27234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192C2D83-AF0A-BB65-B18C-37F9246EF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347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CE8B3C0A-9A54-EFE3-F42D-451672F5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08:notes">
            <a:extLst>
              <a:ext uri="{FF2B5EF4-FFF2-40B4-BE49-F238E27FC236}">
                <a16:creationId xmlns:a16="http://schemas.microsoft.com/office/drawing/2014/main" id="{50F1C5AF-5D56-BE42-04D8-55BA336B0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08:notes">
            <a:extLst>
              <a:ext uri="{FF2B5EF4-FFF2-40B4-BE49-F238E27FC236}">
                <a16:creationId xmlns:a16="http://schemas.microsoft.com/office/drawing/2014/main" id="{0833368D-DC1B-0288-0904-5921A16B5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0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83D391F8-872D-CC60-1362-D80F3D38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8E094948-0E03-5DD4-266F-B3BFEA1FC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424E299B-B2A5-65D1-B95C-B37AE4B85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89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99DECDA-6261-2AF5-3C12-884E2C5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4990F201-80D4-04D5-9466-0EF7FADB9D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EFDB879A-313D-3928-1423-F2D1FC02B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1) </a:t>
            </a:r>
            <a:r>
              <a:rPr lang="de-DE" sz="1100" dirty="0">
                <a:solidFill>
                  <a:schemeClr val="tx1"/>
                </a:solidFill>
              </a:rPr>
              <a:t>„Statistisch gesehen war das eine Großchance.“ // In-Game Entscheidungen / Taktik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sz="1100" dirty="0">
                <a:solidFill>
                  <a:schemeClr val="tx1"/>
                </a:solidFill>
              </a:rPr>
              <a:t>2) </a:t>
            </a:r>
            <a:r>
              <a:rPr lang="de-DE" sz="1100" dirty="0">
                <a:solidFill>
                  <a:schemeClr val="tx1"/>
                </a:solidFill>
                <a:latin typeface="Arial"/>
                <a:cs typeface="Arial"/>
              </a:rPr>
              <a:t>Junge Spieler mit hohen kumulierten </a:t>
            </a:r>
            <a:r>
              <a:rPr lang="de-DE" sz="1100" dirty="0" err="1">
                <a:solidFill>
                  <a:schemeClr val="tx1"/>
                </a:solidFill>
                <a:latin typeface="Arial"/>
                <a:cs typeface="Arial"/>
              </a:rPr>
              <a:t>xG</a:t>
            </a:r>
            <a:r>
              <a:rPr lang="de-DE" sz="1100" dirty="0">
                <a:solidFill>
                  <a:schemeClr val="tx1"/>
                </a:solidFill>
                <a:latin typeface="Arial"/>
                <a:cs typeface="Arial"/>
              </a:rPr>
              <a:t>-Werten für wenig Geld kaufen (Brentford FC)</a:t>
            </a:r>
          </a:p>
          <a:p>
            <a:r>
              <a:rPr lang="de-DE" sz="1100" dirty="0">
                <a:solidFill>
                  <a:schemeClr val="tx1"/>
                </a:solidFill>
              </a:rPr>
              <a:t>3) </a:t>
            </a:r>
            <a:r>
              <a:rPr lang="de-DE" sz="1100" dirty="0">
                <a:solidFill>
                  <a:schemeClr val="tx1"/>
                </a:solidFill>
                <a:latin typeface="Arial"/>
                <a:cs typeface="Arial"/>
              </a:rPr>
              <a:t>Viele Gegentore durch Glück oder hohe </a:t>
            </a:r>
            <a:r>
              <a:rPr lang="de-DE" sz="1100" dirty="0" err="1">
                <a:solidFill>
                  <a:schemeClr val="tx1"/>
                </a:solidFill>
                <a:latin typeface="Arial"/>
                <a:cs typeface="Arial"/>
              </a:rPr>
              <a:t>xG</a:t>
            </a:r>
            <a:r>
              <a:rPr lang="de-DE" sz="1100" dirty="0">
                <a:solidFill>
                  <a:schemeClr val="tx1"/>
                </a:solidFill>
                <a:latin typeface="Arial"/>
                <a:cs typeface="Arial"/>
              </a:rPr>
              <a:t>? </a:t>
            </a:r>
            <a:r>
              <a:rPr lang="de-DE" sz="1100" dirty="0">
                <a:solidFill>
                  <a:schemeClr val="tx1"/>
                </a:solidFill>
                <a:latin typeface="Arial"/>
                <a:cs typeface="Arial"/>
                <a:sym typeface="Wingdings" panose="05000000000000000000" pitchFamily="2" charset="2"/>
              </a:rPr>
              <a:t> Gewinnmargen // Millionengewinne von Matthew Benham (Brentford FC)</a:t>
            </a:r>
            <a:endParaRPr lang="de-DE" sz="11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de-DE"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84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A944BAA8-D703-528B-FB8F-85F3A157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1DD9D1CA-0D2D-75FB-C3A5-368492B24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1AE135A0-D357-BAB7-5B02-B8C633405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0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B8CD5C7-8F73-752C-1755-6142DF4F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dda1946d_4_2720:notes">
            <a:extLst>
              <a:ext uri="{FF2B5EF4-FFF2-40B4-BE49-F238E27FC236}">
                <a16:creationId xmlns:a16="http://schemas.microsoft.com/office/drawing/2014/main" id="{6676AB3F-3AE4-6557-F3CB-3CBEF0BD2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4dda1946d_4_2720:notes">
            <a:extLst>
              <a:ext uri="{FF2B5EF4-FFF2-40B4-BE49-F238E27FC236}">
                <a16:creationId xmlns:a16="http://schemas.microsoft.com/office/drawing/2014/main" id="{3C3312F3-E913-8834-ECFE-7E29B53F0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66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00130C67-B554-71F8-45C8-9E488B8A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4d99d1a72_0_15:notes">
            <a:extLst>
              <a:ext uri="{FF2B5EF4-FFF2-40B4-BE49-F238E27FC236}">
                <a16:creationId xmlns:a16="http://schemas.microsoft.com/office/drawing/2014/main" id="{DF2B1851-87B8-9A62-C06C-CCBC4BC1E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4d99d1a72_0_15:notes">
            <a:extLst>
              <a:ext uri="{FF2B5EF4-FFF2-40B4-BE49-F238E27FC236}">
                <a16:creationId xmlns:a16="http://schemas.microsoft.com/office/drawing/2014/main" id="{9E244B1A-F39C-27C1-DF49-4CDAAC3DB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0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DB2553D6-F341-9CB9-1155-61605B5E4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22:notes">
            <a:extLst>
              <a:ext uri="{FF2B5EF4-FFF2-40B4-BE49-F238E27FC236}">
                <a16:creationId xmlns:a16="http://schemas.microsoft.com/office/drawing/2014/main" id="{319B18CA-A752-345D-27CD-4E1034E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22:notes">
            <a:extLst>
              <a:ext uri="{FF2B5EF4-FFF2-40B4-BE49-F238E27FC236}">
                <a16:creationId xmlns:a16="http://schemas.microsoft.com/office/drawing/2014/main" id="{F1640B5F-F562-C58C-E1C3-3C24D37FA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38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89425" y="1082738"/>
            <a:ext cx="3978900" cy="24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89425" y="3464963"/>
            <a:ext cx="23784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738550" y="0"/>
            <a:ext cx="3405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531075" y="2770075"/>
            <a:ext cx="1825800" cy="3135300"/>
            <a:chOff x="-531075" y="2770075"/>
            <a:chExt cx="1825800" cy="3135300"/>
          </a:xfrm>
        </p:grpSpPr>
        <p:sp>
          <p:nvSpPr>
            <p:cNvPr id="14" name="Google Shape;14;p2"/>
            <p:cNvSpPr/>
            <p:nvPr/>
          </p:nvSpPr>
          <p:spPr>
            <a:xfrm rot="10800000" flipH="1">
              <a:off x="-531075" y="2770075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320325" y="3887400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210647" y="225607"/>
            <a:ext cx="1795041" cy="118320"/>
            <a:chOff x="1210647" y="225607"/>
            <a:chExt cx="1795041" cy="118320"/>
          </a:xfrm>
        </p:grpSpPr>
        <p:sp>
          <p:nvSpPr>
            <p:cNvPr id="17" name="Google Shape;17;p2"/>
            <p:cNvSpPr/>
            <p:nvPr/>
          </p:nvSpPr>
          <p:spPr>
            <a:xfrm>
              <a:off x="121064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0639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4530802" y="4534352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1"/>
          <p:cNvGrpSpPr/>
          <p:nvPr/>
        </p:nvGrpSpPr>
        <p:grpSpPr>
          <a:xfrm>
            <a:off x="1945297" y="225607"/>
            <a:ext cx="2561666" cy="118320"/>
            <a:chOff x="1945297" y="225607"/>
            <a:chExt cx="2561666" cy="118320"/>
          </a:xfrm>
        </p:grpSpPr>
        <p:sp>
          <p:nvSpPr>
            <p:cNvPr id="251" name="Google Shape;251;p21"/>
            <p:cNvSpPr/>
            <p:nvPr/>
          </p:nvSpPr>
          <p:spPr>
            <a:xfrm>
              <a:off x="4007672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94529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1"/>
          <p:cNvSpPr/>
          <p:nvPr/>
        </p:nvSpPr>
        <p:spPr>
          <a:xfrm>
            <a:off x="8100077" y="4534352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21"/>
          <p:cNvGrpSpPr/>
          <p:nvPr/>
        </p:nvGrpSpPr>
        <p:grpSpPr>
          <a:xfrm>
            <a:off x="7869850" y="-752325"/>
            <a:ext cx="1825800" cy="3185000"/>
            <a:chOff x="7869850" y="-752325"/>
            <a:chExt cx="1825800" cy="3185000"/>
          </a:xfrm>
        </p:grpSpPr>
        <p:sp>
          <p:nvSpPr>
            <p:cNvPr id="255" name="Google Shape;255;p21"/>
            <p:cNvSpPr/>
            <p:nvPr/>
          </p:nvSpPr>
          <p:spPr>
            <a:xfrm flipH="1">
              <a:off x="7869850" y="-752325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 flipH="1">
              <a:off x="8797475" y="1402175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8257002" y="869202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22"/>
          <p:cNvGrpSpPr/>
          <p:nvPr/>
        </p:nvGrpSpPr>
        <p:grpSpPr>
          <a:xfrm>
            <a:off x="3398872" y="225607"/>
            <a:ext cx="4504066" cy="4692295"/>
            <a:chOff x="3398872" y="225607"/>
            <a:chExt cx="4504066" cy="4692295"/>
          </a:xfrm>
        </p:grpSpPr>
        <p:sp>
          <p:nvSpPr>
            <p:cNvPr id="261" name="Google Shape;261;p22"/>
            <p:cNvSpPr/>
            <p:nvPr/>
          </p:nvSpPr>
          <p:spPr>
            <a:xfrm>
              <a:off x="3398872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572284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403647" y="4799582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22"/>
          <p:cNvGrpSpPr/>
          <p:nvPr/>
        </p:nvGrpSpPr>
        <p:grpSpPr>
          <a:xfrm>
            <a:off x="-531075" y="2636175"/>
            <a:ext cx="1825800" cy="3269200"/>
            <a:chOff x="-531075" y="2636175"/>
            <a:chExt cx="1825800" cy="3269200"/>
          </a:xfrm>
        </p:grpSpPr>
        <p:sp>
          <p:nvSpPr>
            <p:cNvPr id="265" name="Google Shape;265;p22"/>
            <p:cNvSpPr/>
            <p:nvPr/>
          </p:nvSpPr>
          <p:spPr>
            <a:xfrm rot="10800000" flipH="1">
              <a:off x="-531075" y="2770075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 rot="10800000" flipH="1">
              <a:off x="-246025" y="2636175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42350" y="697150"/>
            <a:ext cx="28950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506650" y="697150"/>
            <a:ext cx="1235700" cy="8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0" y="2229750"/>
            <a:ext cx="9144000" cy="29139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>
            <a:off x="1979707" y="225594"/>
            <a:ext cx="499291" cy="118320"/>
          </a:xfrm>
          <a:custGeom>
            <a:avLst/>
            <a:gdLst/>
            <a:ahLst/>
            <a:cxnLst/>
            <a:rect l="l" t="t" r="r" b="b"/>
            <a:pathLst>
              <a:path w="499291" h="118320" extrusionOk="0">
                <a:moveTo>
                  <a:pt x="381809" y="118320"/>
                </a:moveTo>
                <a:lnTo>
                  <a:pt x="332861" y="0"/>
                </a:lnTo>
                <a:lnTo>
                  <a:pt x="450343" y="0"/>
                </a:lnTo>
                <a:lnTo>
                  <a:pt x="499291" y="118320"/>
                </a:lnTo>
                <a:lnTo>
                  <a:pt x="381809" y="118320"/>
                </a:lnTo>
                <a:close/>
                <a:moveTo>
                  <a:pt x="215379" y="118320"/>
                </a:moveTo>
                <a:lnTo>
                  <a:pt x="166430" y="0"/>
                </a:lnTo>
                <a:lnTo>
                  <a:pt x="283912" y="0"/>
                </a:lnTo>
                <a:lnTo>
                  <a:pt x="332861" y="118320"/>
                </a:lnTo>
                <a:lnTo>
                  <a:pt x="215379" y="118320"/>
                </a:lnTo>
                <a:close/>
                <a:moveTo>
                  <a:pt x="48948" y="118320"/>
                </a:moveTo>
                <a:lnTo>
                  <a:pt x="0" y="0"/>
                </a:lnTo>
                <a:lnTo>
                  <a:pt x="117482" y="0"/>
                </a:lnTo>
                <a:lnTo>
                  <a:pt x="166430" y="118320"/>
                </a:lnTo>
                <a:lnTo>
                  <a:pt x="48948" y="11832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" name="Google Shape;26;p3"/>
          <p:cNvGrpSpPr/>
          <p:nvPr/>
        </p:nvGrpSpPr>
        <p:grpSpPr>
          <a:xfrm>
            <a:off x="-687300" y="-645200"/>
            <a:ext cx="1825800" cy="3135300"/>
            <a:chOff x="-687300" y="-645200"/>
            <a:chExt cx="1825800" cy="3135300"/>
          </a:xfrm>
        </p:grpSpPr>
        <p:sp>
          <p:nvSpPr>
            <p:cNvPr id="27" name="Google Shape;27;p3"/>
            <p:cNvSpPr/>
            <p:nvPr/>
          </p:nvSpPr>
          <p:spPr>
            <a:xfrm>
              <a:off x="-687300" y="-645200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7150" y="505325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" name="Google Shape;29;p3"/>
          <p:cNvSpPr/>
          <p:nvPr/>
        </p:nvSpPr>
        <p:spPr>
          <a:xfrm>
            <a:off x="8257002" y="1615089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6"/>
          <p:cNvGrpSpPr/>
          <p:nvPr/>
        </p:nvGrpSpPr>
        <p:grpSpPr>
          <a:xfrm>
            <a:off x="820772" y="225607"/>
            <a:ext cx="7609991" cy="4692295"/>
            <a:chOff x="820772" y="225607"/>
            <a:chExt cx="7609991" cy="4692295"/>
          </a:xfrm>
        </p:grpSpPr>
        <p:sp>
          <p:nvSpPr>
            <p:cNvPr id="66" name="Google Shape;66;p6"/>
            <p:cNvSpPr/>
            <p:nvPr/>
          </p:nvSpPr>
          <p:spPr>
            <a:xfrm>
              <a:off x="820772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6782397" y="4799582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7931472" y="4799582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6"/>
          <p:cNvSpPr/>
          <p:nvPr/>
        </p:nvSpPr>
        <p:spPr>
          <a:xfrm>
            <a:off x="8257002" y="225602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4135975" y="12951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1"/>
          </p:nvPr>
        </p:nvSpPr>
        <p:spPr>
          <a:xfrm>
            <a:off x="4135975" y="1826776"/>
            <a:ext cx="4294800" cy="20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>
            <a:spLocks noGrp="1"/>
          </p:cNvSpPr>
          <p:nvPr>
            <p:ph type="pic" idx="2"/>
          </p:nvPr>
        </p:nvSpPr>
        <p:spPr>
          <a:xfrm>
            <a:off x="0" y="0"/>
            <a:ext cx="34056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5" name="Google Shape;75;p7"/>
          <p:cNvGrpSpPr/>
          <p:nvPr/>
        </p:nvGrpSpPr>
        <p:grpSpPr>
          <a:xfrm>
            <a:off x="4228272" y="225607"/>
            <a:ext cx="2990741" cy="4692770"/>
            <a:chOff x="4228272" y="225607"/>
            <a:chExt cx="2990741" cy="4692770"/>
          </a:xfrm>
        </p:grpSpPr>
        <p:sp>
          <p:nvSpPr>
            <p:cNvPr id="76" name="Google Shape;76;p7"/>
            <p:cNvSpPr/>
            <p:nvPr/>
          </p:nvSpPr>
          <p:spPr>
            <a:xfrm>
              <a:off x="6719722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28272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243772" y="480005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7"/>
          <p:cNvGrpSpPr/>
          <p:nvPr/>
        </p:nvGrpSpPr>
        <p:grpSpPr>
          <a:xfrm>
            <a:off x="7869850" y="-752325"/>
            <a:ext cx="1825800" cy="3185000"/>
            <a:chOff x="7869850" y="-752325"/>
            <a:chExt cx="1825800" cy="3185000"/>
          </a:xfrm>
        </p:grpSpPr>
        <p:sp>
          <p:nvSpPr>
            <p:cNvPr id="80" name="Google Shape;80;p7"/>
            <p:cNvSpPr/>
            <p:nvPr/>
          </p:nvSpPr>
          <p:spPr>
            <a:xfrm flipH="1">
              <a:off x="7869850" y="-752325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flipH="1">
              <a:off x="8797475" y="1402175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2" name="Google Shape;82;p7"/>
          <p:cNvSpPr/>
          <p:nvPr/>
        </p:nvSpPr>
        <p:spPr>
          <a:xfrm>
            <a:off x="8100077" y="4534352"/>
            <a:ext cx="661400" cy="384028"/>
          </a:xfrm>
          <a:custGeom>
            <a:avLst/>
            <a:gdLst/>
            <a:ahLst/>
            <a:cxnLst/>
            <a:rect l="l" t="t" r="r" b="b"/>
            <a:pathLst>
              <a:path w="1116287" h="648148" extrusionOk="0">
                <a:moveTo>
                  <a:pt x="1098184" y="342136"/>
                </a:moveTo>
                <a:cubicBezTo>
                  <a:pt x="1088181" y="342136"/>
                  <a:pt x="1080079" y="334034"/>
                  <a:pt x="1080079" y="324032"/>
                </a:cubicBezTo>
                <a:cubicBezTo>
                  <a:pt x="1080079" y="314030"/>
                  <a:pt x="1088181" y="305928"/>
                  <a:pt x="1098184" y="305928"/>
                </a:cubicBezTo>
                <a:cubicBezTo>
                  <a:pt x="1108186" y="305928"/>
                  <a:pt x="1116288" y="314030"/>
                  <a:pt x="1116288" y="324032"/>
                </a:cubicBezTo>
                <a:cubicBezTo>
                  <a:pt x="1116288" y="334034"/>
                  <a:pt x="1108186" y="342136"/>
                  <a:pt x="1098184" y="342136"/>
                </a:cubicBezTo>
                <a:close/>
                <a:moveTo>
                  <a:pt x="1098184" y="36208"/>
                </a:moveTo>
                <a:cubicBezTo>
                  <a:pt x="1088181" y="36208"/>
                  <a:pt x="1080079" y="28106"/>
                  <a:pt x="1080079" y="18104"/>
                </a:cubicBezTo>
                <a:cubicBezTo>
                  <a:pt x="1080079" y="8102"/>
                  <a:pt x="1088181" y="0"/>
                  <a:pt x="1098184" y="0"/>
                </a:cubicBezTo>
                <a:cubicBezTo>
                  <a:pt x="1108186" y="0"/>
                  <a:pt x="1116288" y="8102"/>
                  <a:pt x="1116288" y="18104"/>
                </a:cubicBezTo>
                <a:cubicBezTo>
                  <a:pt x="1116288" y="28106"/>
                  <a:pt x="1108186" y="36208"/>
                  <a:pt x="1098184" y="36208"/>
                </a:cubicBezTo>
                <a:close/>
                <a:moveTo>
                  <a:pt x="558102" y="648148"/>
                </a:moveTo>
                <a:cubicBezTo>
                  <a:pt x="548044" y="648148"/>
                  <a:pt x="539886" y="640046"/>
                  <a:pt x="539886" y="630044"/>
                </a:cubicBezTo>
                <a:cubicBezTo>
                  <a:pt x="539886" y="620042"/>
                  <a:pt x="548044" y="611940"/>
                  <a:pt x="558102" y="611940"/>
                </a:cubicBezTo>
                <a:cubicBezTo>
                  <a:pt x="568160" y="611940"/>
                  <a:pt x="576318" y="620042"/>
                  <a:pt x="576318" y="630044"/>
                </a:cubicBezTo>
                <a:cubicBezTo>
                  <a:pt x="576318" y="640046"/>
                  <a:pt x="568160" y="648148"/>
                  <a:pt x="558102" y="648148"/>
                </a:cubicBezTo>
                <a:close/>
                <a:moveTo>
                  <a:pt x="558102" y="342136"/>
                </a:moveTo>
                <a:cubicBezTo>
                  <a:pt x="548044" y="342136"/>
                  <a:pt x="539886" y="334034"/>
                  <a:pt x="539886" y="324032"/>
                </a:cubicBezTo>
                <a:cubicBezTo>
                  <a:pt x="539886" y="314030"/>
                  <a:pt x="548044" y="305928"/>
                  <a:pt x="558102" y="305928"/>
                </a:cubicBezTo>
                <a:cubicBezTo>
                  <a:pt x="568160" y="305928"/>
                  <a:pt x="576318" y="314030"/>
                  <a:pt x="576318" y="324032"/>
                </a:cubicBezTo>
                <a:cubicBezTo>
                  <a:pt x="576318" y="334034"/>
                  <a:pt x="568160" y="342136"/>
                  <a:pt x="558102" y="342136"/>
                </a:cubicBezTo>
                <a:close/>
                <a:moveTo>
                  <a:pt x="558102" y="36208"/>
                </a:moveTo>
                <a:cubicBezTo>
                  <a:pt x="548044" y="36208"/>
                  <a:pt x="539886" y="28106"/>
                  <a:pt x="539886" y="18104"/>
                </a:cubicBezTo>
                <a:cubicBezTo>
                  <a:pt x="539886" y="8102"/>
                  <a:pt x="548044" y="0"/>
                  <a:pt x="558102" y="0"/>
                </a:cubicBezTo>
                <a:cubicBezTo>
                  <a:pt x="568160" y="0"/>
                  <a:pt x="576318" y="8102"/>
                  <a:pt x="576318" y="18104"/>
                </a:cubicBezTo>
                <a:cubicBezTo>
                  <a:pt x="576318" y="28106"/>
                  <a:pt x="568160" y="36208"/>
                  <a:pt x="558102" y="36208"/>
                </a:cubicBezTo>
                <a:close/>
                <a:moveTo>
                  <a:pt x="18104" y="648148"/>
                </a:moveTo>
                <a:cubicBezTo>
                  <a:pt x="8102" y="648148"/>
                  <a:pt x="0" y="640046"/>
                  <a:pt x="0" y="630044"/>
                </a:cubicBezTo>
                <a:cubicBezTo>
                  <a:pt x="0" y="620042"/>
                  <a:pt x="8102" y="611940"/>
                  <a:pt x="18104" y="611940"/>
                </a:cubicBezTo>
                <a:cubicBezTo>
                  <a:pt x="28106" y="611940"/>
                  <a:pt x="36208" y="620042"/>
                  <a:pt x="36208" y="630044"/>
                </a:cubicBezTo>
                <a:cubicBezTo>
                  <a:pt x="36208" y="640046"/>
                  <a:pt x="28106" y="648148"/>
                  <a:pt x="18104" y="648148"/>
                </a:cubicBezTo>
                <a:close/>
                <a:moveTo>
                  <a:pt x="18104" y="342136"/>
                </a:moveTo>
                <a:cubicBezTo>
                  <a:pt x="8102" y="342136"/>
                  <a:pt x="0" y="334034"/>
                  <a:pt x="0" y="324032"/>
                </a:cubicBezTo>
                <a:cubicBezTo>
                  <a:pt x="0" y="314030"/>
                  <a:pt x="8102" y="305928"/>
                  <a:pt x="18104" y="305928"/>
                </a:cubicBezTo>
                <a:cubicBezTo>
                  <a:pt x="28106" y="305928"/>
                  <a:pt x="36208" y="314030"/>
                  <a:pt x="36208" y="324032"/>
                </a:cubicBezTo>
                <a:cubicBezTo>
                  <a:pt x="36208" y="334034"/>
                  <a:pt x="28106" y="342136"/>
                  <a:pt x="18104" y="342136"/>
                </a:cubicBezTo>
                <a:close/>
                <a:moveTo>
                  <a:pt x="18104" y="36208"/>
                </a:moveTo>
                <a:cubicBezTo>
                  <a:pt x="8102" y="36208"/>
                  <a:pt x="0" y="28106"/>
                  <a:pt x="0" y="18104"/>
                </a:cubicBezTo>
                <a:cubicBezTo>
                  <a:pt x="0" y="8102"/>
                  <a:pt x="8102" y="0"/>
                  <a:pt x="18104" y="0"/>
                </a:cubicBezTo>
                <a:cubicBezTo>
                  <a:pt x="28106" y="0"/>
                  <a:pt x="36208" y="8102"/>
                  <a:pt x="36208" y="18104"/>
                </a:cubicBezTo>
                <a:cubicBezTo>
                  <a:pt x="36208" y="28106"/>
                  <a:pt x="28106" y="36208"/>
                  <a:pt x="18104" y="36208"/>
                </a:cubicBezTo>
                <a:close/>
                <a:moveTo>
                  <a:pt x="1098184" y="611912"/>
                </a:moveTo>
                <a:cubicBezTo>
                  <a:pt x="1108186" y="611912"/>
                  <a:pt x="1116288" y="620014"/>
                  <a:pt x="1116288" y="630016"/>
                </a:cubicBezTo>
                <a:cubicBezTo>
                  <a:pt x="1116288" y="640018"/>
                  <a:pt x="1108186" y="648120"/>
                  <a:pt x="1098184" y="648120"/>
                </a:cubicBezTo>
                <a:cubicBezTo>
                  <a:pt x="1088181" y="648120"/>
                  <a:pt x="1080079" y="640018"/>
                  <a:pt x="1080079" y="630016"/>
                </a:cubicBezTo>
                <a:cubicBezTo>
                  <a:pt x="1080079" y="620014"/>
                  <a:pt x="1088181" y="611912"/>
                  <a:pt x="1098184" y="6119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8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5881932" y="225594"/>
            <a:ext cx="1923041" cy="118320"/>
            <a:chOff x="5881932" y="225595"/>
            <a:chExt cx="1923041" cy="118320"/>
          </a:xfrm>
        </p:grpSpPr>
        <p:sp>
          <p:nvSpPr>
            <p:cNvPr id="87" name="Google Shape;87;p8"/>
            <p:cNvSpPr/>
            <p:nvPr/>
          </p:nvSpPr>
          <p:spPr>
            <a:xfrm>
              <a:off x="7305682" y="225594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5881932" y="225594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-687300" y="-645200"/>
            <a:ext cx="1825800" cy="3135300"/>
            <a:chOff x="-687300" y="-645200"/>
            <a:chExt cx="1825800" cy="3135300"/>
          </a:xfrm>
        </p:grpSpPr>
        <p:sp>
          <p:nvSpPr>
            <p:cNvPr id="90" name="Google Shape;90;p8"/>
            <p:cNvSpPr/>
            <p:nvPr/>
          </p:nvSpPr>
          <p:spPr>
            <a:xfrm>
              <a:off x="-687300" y="-645200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7150" y="505325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225602" y="2670739"/>
            <a:ext cx="8692800" cy="2247153"/>
            <a:chOff x="225602" y="2670739"/>
            <a:chExt cx="8692800" cy="2247153"/>
          </a:xfrm>
        </p:grpSpPr>
        <p:sp>
          <p:nvSpPr>
            <p:cNvPr id="93" name="Google Shape;93;p8"/>
            <p:cNvSpPr/>
            <p:nvPr/>
          </p:nvSpPr>
          <p:spPr>
            <a:xfrm>
              <a:off x="8257002" y="2670739"/>
              <a:ext cx="661400" cy="384028"/>
            </a:xfrm>
            <a:custGeom>
              <a:avLst/>
              <a:gdLst/>
              <a:ahLst/>
              <a:cxnLst/>
              <a:rect l="l" t="t" r="r" b="b"/>
              <a:pathLst>
                <a:path w="1116287" h="648148" extrusionOk="0">
                  <a:moveTo>
                    <a:pt x="1098184" y="342136"/>
                  </a:moveTo>
                  <a:cubicBezTo>
                    <a:pt x="1088181" y="342136"/>
                    <a:pt x="1080079" y="334034"/>
                    <a:pt x="1080079" y="324032"/>
                  </a:cubicBezTo>
                  <a:cubicBezTo>
                    <a:pt x="1080079" y="314030"/>
                    <a:pt x="1088181" y="305928"/>
                    <a:pt x="1098184" y="305928"/>
                  </a:cubicBezTo>
                  <a:cubicBezTo>
                    <a:pt x="1108186" y="305928"/>
                    <a:pt x="1116288" y="314030"/>
                    <a:pt x="1116288" y="324032"/>
                  </a:cubicBezTo>
                  <a:cubicBezTo>
                    <a:pt x="1116288" y="334034"/>
                    <a:pt x="1108186" y="342136"/>
                    <a:pt x="1098184" y="342136"/>
                  </a:cubicBezTo>
                  <a:close/>
                  <a:moveTo>
                    <a:pt x="1098184" y="36208"/>
                  </a:moveTo>
                  <a:cubicBezTo>
                    <a:pt x="1088181" y="36208"/>
                    <a:pt x="1080079" y="28106"/>
                    <a:pt x="1080079" y="18104"/>
                  </a:cubicBezTo>
                  <a:cubicBezTo>
                    <a:pt x="1080079" y="8102"/>
                    <a:pt x="1088181" y="0"/>
                    <a:pt x="1098184" y="0"/>
                  </a:cubicBezTo>
                  <a:cubicBezTo>
                    <a:pt x="1108186" y="0"/>
                    <a:pt x="1116288" y="8102"/>
                    <a:pt x="1116288" y="18104"/>
                  </a:cubicBezTo>
                  <a:cubicBezTo>
                    <a:pt x="1116288" y="28106"/>
                    <a:pt x="1108186" y="36208"/>
                    <a:pt x="1098184" y="36208"/>
                  </a:cubicBezTo>
                  <a:close/>
                  <a:moveTo>
                    <a:pt x="558102" y="648148"/>
                  </a:moveTo>
                  <a:cubicBezTo>
                    <a:pt x="548044" y="648148"/>
                    <a:pt x="539886" y="640046"/>
                    <a:pt x="539886" y="630044"/>
                  </a:cubicBezTo>
                  <a:cubicBezTo>
                    <a:pt x="539886" y="620042"/>
                    <a:pt x="548044" y="611940"/>
                    <a:pt x="558102" y="611940"/>
                  </a:cubicBezTo>
                  <a:cubicBezTo>
                    <a:pt x="568160" y="611940"/>
                    <a:pt x="576318" y="620042"/>
                    <a:pt x="576318" y="630044"/>
                  </a:cubicBezTo>
                  <a:cubicBezTo>
                    <a:pt x="576318" y="640046"/>
                    <a:pt x="568160" y="648148"/>
                    <a:pt x="558102" y="648148"/>
                  </a:cubicBezTo>
                  <a:close/>
                  <a:moveTo>
                    <a:pt x="558102" y="342136"/>
                  </a:moveTo>
                  <a:cubicBezTo>
                    <a:pt x="548044" y="342136"/>
                    <a:pt x="539886" y="334034"/>
                    <a:pt x="539886" y="324032"/>
                  </a:cubicBezTo>
                  <a:cubicBezTo>
                    <a:pt x="539886" y="314030"/>
                    <a:pt x="548044" y="305928"/>
                    <a:pt x="558102" y="305928"/>
                  </a:cubicBezTo>
                  <a:cubicBezTo>
                    <a:pt x="568160" y="305928"/>
                    <a:pt x="576318" y="314030"/>
                    <a:pt x="576318" y="324032"/>
                  </a:cubicBezTo>
                  <a:cubicBezTo>
                    <a:pt x="576318" y="334034"/>
                    <a:pt x="568160" y="342136"/>
                    <a:pt x="558102" y="342136"/>
                  </a:cubicBezTo>
                  <a:close/>
                  <a:moveTo>
                    <a:pt x="558102" y="36208"/>
                  </a:moveTo>
                  <a:cubicBezTo>
                    <a:pt x="548044" y="36208"/>
                    <a:pt x="539886" y="28106"/>
                    <a:pt x="539886" y="18104"/>
                  </a:cubicBezTo>
                  <a:cubicBezTo>
                    <a:pt x="539886" y="8102"/>
                    <a:pt x="548044" y="0"/>
                    <a:pt x="558102" y="0"/>
                  </a:cubicBezTo>
                  <a:cubicBezTo>
                    <a:pt x="568160" y="0"/>
                    <a:pt x="576318" y="8102"/>
                    <a:pt x="576318" y="18104"/>
                  </a:cubicBezTo>
                  <a:cubicBezTo>
                    <a:pt x="576318" y="28106"/>
                    <a:pt x="568160" y="36208"/>
                    <a:pt x="558102" y="36208"/>
                  </a:cubicBezTo>
                  <a:close/>
                  <a:moveTo>
                    <a:pt x="18104" y="648148"/>
                  </a:moveTo>
                  <a:cubicBezTo>
                    <a:pt x="8102" y="648148"/>
                    <a:pt x="0" y="640046"/>
                    <a:pt x="0" y="630044"/>
                  </a:cubicBezTo>
                  <a:cubicBezTo>
                    <a:pt x="0" y="620042"/>
                    <a:pt x="8102" y="611940"/>
                    <a:pt x="18104" y="611940"/>
                  </a:cubicBezTo>
                  <a:cubicBezTo>
                    <a:pt x="28106" y="611940"/>
                    <a:pt x="36208" y="620042"/>
                    <a:pt x="36208" y="630044"/>
                  </a:cubicBezTo>
                  <a:cubicBezTo>
                    <a:pt x="36208" y="640046"/>
                    <a:pt x="28106" y="648148"/>
                    <a:pt x="18104" y="648148"/>
                  </a:cubicBezTo>
                  <a:close/>
                  <a:moveTo>
                    <a:pt x="18104" y="342136"/>
                  </a:moveTo>
                  <a:cubicBezTo>
                    <a:pt x="8102" y="342136"/>
                    <a:pt x="0" y="334034"/>
                    <a:pt x="0" y="324032"/>
                  </a:cubicBezTo>
                  <a:cubicBezTo>
                    <a:pt x="0" y="314030"/>
                    <a:pt x="8102" y="305928"/>
                    <a:pt x="18104" y="305928"/>
                  </a:cubicBezTo>
                  <a:cubicBezTo>
                    <a:pt x="28106" y="305928"/>
                    <a:pt x="36208" y="314030"/>
                    <a:pt x="36208" y="324032"/>
                  </a:cubicBezTo>
                  <a:cubicBezTo>
                    <a:pt x="36208" y="334034"/>
                    <a:pt x="28106" y="342136"/>
                    <a:pt x="18104" y="342136"/>
                  </a:cubicBezTo>
                  <a:close/>
                  <a:moveTo>
                    <a:pt x="18104" y="36208"/>
                  </a:moveTo>
                  <a:cubicBezTo>
                    <a:pt x="8102" y="36208"/>
                    <a:pt x="0" y="28106"/>
                    <a:pt x="0" y="18104"/>
                  </a:cubicBezTo>
                  <a:cubicBezTo>
                    <a:pt x="0" y="8102"/>
                    <a:pt x="8102" y="0"/>
                    <a:pt x="18104" y="0"/>
                  </a:cubicBezTo>
                  <a:cubicBezTo>
                    <a:pt x="28106" y="0"/>
                    <a:pt x="36208" y="8102"/>
                    <a:pt x="36208" y="18104"/>
                  </a:cubicBezTo>
                  <a:cubicBezTo>
                    <a:pt x="36208" y="28106"/>
                    <a:pt x="28106" y="36208"/>
                    <a:pt x="18104" y="36208"/>
                  </a:cubicBezTo>
                  <a:close/>
                  <a:moveTo>
                    <a:pt x="1098184" y="611912"/>
                  </a:moveTo>
                  <a:cubicBezTo>
                    <a:pt x="1108186" y="611912"/>
                    <a:pt x="1116288" y="620014"/>
                    <a:pt x="1116288" y="630016"/>
                  </a:cubicBezTo>
                  <a:cubicBezTo>
                    <a:pt x="1116288" y="640018"/>
                    <a:pt x="1108186" y="648120"/>
                    <a:pt x="1098184" y="648120"/>
                  </a:cubicBezTo>
                  <a:cubicBezTo>
                    <a:pt x="1088181" y="648120"/>
                    <a:pt x="1080079" y="640018"/>
                    <a:pt x="1080079" y="630016"/>
                  </a:cubicBezTo>
                  <a:cubicBezTo>
                    <a:pt x="1080079" y="620014"/>
                    <a:pt x="1088181" y="611912"/>
                    <a:pt x="1098184" y="611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225602" y="4533864"/>
              <a:ext cx="661400" cy="384028"/>
            </a:xfrm>
            <a:custGeom>
              <a:avLst/>
              <a:gdLst/>
              <a:ahLst/>
              <a:cxnLst/>
              <a:rect l="l" t="t" r="r" b="b"/>
              <a:pathLst>
                <a:path w="1116287" h="648148" extrusionOk="0">
                  <a:moveTo>
                    <a:pt x="1098184" y="342136"/>
                  </a:moveTo>
                  <a:cubicBezTo>
                    <a:pt x="1088181" y="342136"/>
                    <a:pt x="1080079" y="334034"/>
                    <a:pt x="1080079" y="324032"/>
                  </a:cubicBezTo>
                  <a:cubicBezTo>
                    <a:pt x="1080079" y="314030"/>
                    <a:pt x="1088181" y="305928"/>
                    <a:pt x="1098184" y="305928"/>
                  </a:cubicBezTo>
                  <a:cubicBezTo>
                    <a:pt x="1108186" y="305928"/>
                    <a:pt x="1116288" y="314030"/>
                    <a:pt x="1116288" y="324032"/>
                  </a:cubicBezTo>
                  <a:cubicBezTo>
                    <a:pt x="1116288" y="334034"/>
                    <a:pt x="1108186" y="342136"/>
                    <a:pt x="1098184" y="342136"/>
                  </a:cubicBezTo>
                  <a:close/>
                  <a:moveTo>
                    <a:pt x="1098184" y="36208"/>
                  </a:moveTo>
                  <a:cubicBezTo>
                    <a:pt x="1088181" y="36208"/>
                    <a:pt x="1080079" y="28106"/>
                    <a:pt x="1080079" y="18104"/>
                  </a:cubicBezTo>
                  <a:cubicBezTo>
                    <a:pt x="1080079" y="8102"/>
                    <a:pt x="1088181" y="0"/>
                    <a:pt x="1098184" y="0"/>
                  </a:cubicBezTo>
                  <a:cubicBezTo>
                    <a:pt x="1108186" y="0"/>
                    <a:pt x="1116288" y="8102"/>
                    <a:pt x="1116288" y="18104"/>
                  </a:cubicBezTo>
                  <a:cubicBezTo>
                    <a:pt x="1116288" y="28106"/>
                    <a:pt x="1108186" y="36208"/>
                    <a:pt x="1098184" y="36208"/>
                  </a:cubicBezTo>
                  <a:close/>
                  <a:moveTo>
                    <a:pt x="558102" y="648148"/>
                  </a:moveTo>
                  <a:cubicBezTo>
                    <a:pt x="548044" y="648148"/>
                    <a:pt x="539886" y="640046"/>
                    <a:pt x="539886" y="630044"/>
                  </a:cubicBezTo>
                  <a:cubicBezTo>
                    <a:pt x="539886" y="620042"/>
                    <a:pt x="548044" y="611940"/>
                    <a:pt x="558102" y="611940"/>
                  </a:cubicBezTo>
                  <a:cubicBezTo>
                    <a:pt x="568160" y="611940"/>
                    <a:pt x="576318" y="620042"/>
                    <a:pt x="576318" y="630044"/>
                  </a:cubicBezTo>
                  <a:cubicBezTo>
                    <a:pt x="576318" y="640046"/>
                    <a:pt x="568160" y="648148"/>
                    <a:pt x="558102" y="648148"/>
                  </a:cubicBezTo>
                  <a:close/>
                  <a:moveTo>
                    <a:pt x="558102" y="342136"/>
                  </a:moveTo>
                  <a:cubicBezTo>
                    <a:pt x="548044" y="342136"/>
                    <a:pt x="539886" y="334034"/>
                    <a:pt x="539886" y="324032"/>
                  </a:cubicBezTo>
                  <a:cubicBezTo>
                    <a:pt x="539886" y="314030"/>
                    <a:pt x="548044" y="305928"/>
                    <a:pt x="558102" y="305928"/>
                  </a:cubicBezTo>
                  <a:cubicBezTo>
                    <a:pt x="568160" y="305928"/>
                    <a:pt x="576318" y="314030"/>
                    <a:pt x="576318" y="324032"/>
                  </a:cubicBezTo>
                  <a:cubicBezTo>
                    <a:pt x="576318" y="334034"/>
                    <a:pt x="568160" y="342136"/>
                    <a:pt x="558102" y="342136"/>
                  </a:cubicBezTo>
                  <a:close/>
                  <a:moveTo>
                    <a:pt x="558102" y="36208"/>
                  </a:moveTo>
                  <a:cubicBezTo>
                    <a:pt x="548044" y="36208"/>
                    <a:pt x="539886" y="28106"/>
                    <a:pt x="539886" y="18104"/>
                  </a:cubicBezTo>
                  <a:cubicBezTo>
                    <a:pt x="539886" y="8102"/>
                    <a:pt x="548044" y="0"/>
                    <a:pt x="558102" y="0"/>
                  </a:cubicBezTo>
                  <a:cubicBezTo>
                    <a:pt x="568160" y="0"/>
                    <a:pt x="576318" y="8102"/>
                    <a:pt x="576318" y="18104"/>
                  </a:cubicBezTo>
                  <a:cubicBezTo>
                    <a:pt x="576318" y="28106"/>
                    <a:pt x="568160" y="36208"/>
                    <a:pt x="558102" y="36208"/>
                  </a:cubicBezTo>
                  <a:close/>
                  <a:moveTo>
                    <a:pt x="18104" y="648148"/>
                  </a:moveTo>
                  <a:cubicBezTo>
                    <a:pt x="8102" y="648148"/>
                    <a:pt x="0" y="640046"/>
                    <a:pt x="0" y="630044"/>
                  </a:cubicBezTo>
                  <a:cubicBezTo>
                    <a:pt x="0" y="620042"/>
                    <a:pt x="8102" y="611940"/>
                    <a:pt x="18104" y="611940"/>
                  </a:cubicBezTo>
                  <a:cubicBezTo>
                    <a:pt x="28106" y="611940"/>
                    <a:pt x="36208" y="620042"/>
                    <a:pt x="36208" y="630044"/>
                  </a:cubicBezTo>
                  <a:cubicBezTo>
                    <a:pt x="36208" y="640046"/>
                    <a:pt x="28106" y="648148"/>
                    <a:pt x="18104" y="648148"/>
                  </a:cubicBezTo>
                  <a:close/>
                  <a:moveTo>
                    <a:pt x="18104" y="342136"/>
                  </a:moveTo>
                  <a:cubicBezTo>
                    <a:pt x="8102" y="342136"/>
                    <a:pt x="0" y="334034"/>
                    <a:pt x="0" y="324032"/>
                  </a:cubicBezTo>
                  <a:cubicBezTo>
                    <a:pt x="0" y="314030"/>
                    <a:pt x="8102" y="305928"/>
                    <a:pt x="18104" y="305928"/>
                  </a:cubicBezTo>
                  <a:cubicBezTo>
                    <a:pt x="28106" y="305928"/>
                    <a:pt x="36208" y="314030"/>
                    <a:pt x="36208" y="324032"/>
                  </a:cubicBezTo>
                  <a:cubicBezTo>
                    <a:pt x="36208" y="334034"/>
                    <a:pt x="28106" y="342136"/>
                    <a:pt x="18104" y="342136"/>
                  </a:cubicBezTo>
                  <a:close/>
                  <a:moveTo>
                    <a:pt x="18104" y="36208"/>
                  </a:moveTo>
                  <a:cubicBezTo>
                    <a:pt x="8102" y="36208"/>
                    <a:pt x="0" y="28106"/>
                    <a:pt x="0" y="18104"/>
                  </a:cubicBezTo>
                  <a:cubicBezTo>
                    <a:pt x="0" y="8102"/>
                    <a:pt x="8102" y="0"/>
                    <a:pt x="18104" y="0"/>
                  </a:cubicBezTo>
                  <a:cubicBezTo>
                    <a:pt x="28106" y="0"/>
                    <a:pt x="36208" y="8102"/>
                    <a:pt x="36208" y="18104"/>
                  </a:cubicBezTo>
                  <a:cubicBezTo>
                    <a:pt x="36208" y="28106"/>
                    <a:pt x="28106" y="36208"/>
                    <a:pt x="18104" y="36208"/>
                  </a:cubicBezTo>
                  <a:close/>
                  <a:moveTo>
                    <a:pt x="1098184" y="611912"/>
                  </a:moveTo>
                  <a:cubicBezTo>
                    <a:pt x="1108186" y="611912"/>
                    <a:pt x="1116288" y="620014"/>
                    <a:pt x="1116288" y="630016"/>
                  </a:cubicBezTo>
                  <a:cubicBezTo>
                    <a:pt x="1116288" y="640018"/>
                    <a:pt x="1108186" y="648120"/>
                    <a:pt x="1098184" y="648120"/>
                  </a:cubicBezTo>
                  <a:cubicBezTo>
                    <a:pt x="1088181" y="648120"/>
                    <a:pt x="1080079" y="640018"/>
                    <a:pt x="1080079" y="630016"/>
                  </a:cubicBezTo>
                  <a:cubicBezTo>
                    <a:pt x="1080079" y="620014"/>
                    <a:pt x="1088181" y="611912"/>
                    <a:pt x="1098184" y="611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>
            <a:off x="-531075" y="2770075"/>
            <a:ext cx="1825800" cy="3135300"/>
            <a:chOff x="-531075" y="2770075"/>
            <a:chExt cx="1825800" cy="3135300"/>
          </a:xfrm>
        </p:grpSpPr>
        <p:sp>
          <p:nvSpPr>
            <p:cNvPr id="100" name="Google Shape;100;p9"/>
            <p:cNvSpPr/>
            <p:nvPr/>
          </p:nvSpPr>
          <p:spPr>
            <a:xfrm rot="10800000" flipH="1">
              <a:off x="-531075" y="2770075"/>
              <a:ext cx="1825800" cy="3135300"/>
            </a:xfrm>
            <a:prstGeom prst="parallelogram">
              <a:avLst>
                <a:gd name="adj" fmla="val 7767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rot="10800000" flipH="1">
              <a:off x="320325" y="3887400"/>
              <a:ext cx="600000" cy="1030500"/>
            </a:xfrm>
            <a:prstGeom prst="parallelogram">
              <a:avLst>
                <a:gd name="adj" fmla="val 776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2365322" y="225607"/>
            <a:ext cx="3958416" cy="4692295"/>
            <a:chOff x="2365322" y="225607"/>
            <a:chExt cx="3958416" cy="4692295"/>
          </a:xfrm>
        </p:grpSpPr>
        <p:sp>
          <p:nvSpPr>
            <p:cNvPr id="103" name="Google Shape;103;p9"/>
            <p:cNvSpPr/>
            <p:nvPr/>
          </p:nvSpPr>
          <p:spPr>
            <a:xfrm>
              <a:off x="372359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582444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2365322" y="4799582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9"/>
          <p:cNvGrpSpPr/>
          <p:nvPr/>
        </p:nvGrpSpPr>
        <p:grpSpPr>
          <a:xfrm>
            <a:off x="6386337" y="225590"/>
            <a:ext cx="2532075" cy="4692303"/>
            <a:chOff x="6386337" y="225590"/>
            <a:chExt cx="2532075" cy="4692303"/>
          </a:xfrm>
        </p:grpSpPr>
        <p:sp>
          <p:nvSpPr>
            <p:cNvPr id="107" name="Google Shape;107;p9"/>
            <p:cNvSpPr/>
            <p:nvPr/>
          </p:nvSpPr>
          <p:spPr>
            <a:xfrm>
              <a:off x="8257012" y="225590"/>
              <a:ext cx="661400" cy="384028"/>
            </a:xfrm>
            <a:custGeom>
              <a:avLst/>
              <a:gdLst/>
              <a:ahLst/>
              <a:cxnLst/>
              <a:rect l="l" t="t" r="r" b="b"/>
              <a:pathLst>
                <a:path w="1116287" h="648148" extrusionOk="0">
                  <a:moveTo>
                    <a:pt x="1098184" y="342136"/>
                  </a:moveTo>
                  <a:cubicBezTo>
                    <a:pt x="1088181" y="342136"/>
                    <a:pt x="1080079" y="334034"/>
                    <a:pt x="1080079" y="324032"/>
                  </a:cubicBezTo>
                  <a:cubicBezTo>
                    <a:pt x="1080079" y="314030"/>
                    <a:pt x="1088181" y="305928"/>
                    <a:pt x="1098184" y="305928"/>
                  </a:cubicBezTo>
                  <a:cubicBezTo>
                    <a:pt x="1108186" y="305928"/>
                    <a:pt x="1116288" y="314030"/>
                    <a:pt x="1116288" y="324032"/>
                  </a:cubicBezTo>
                  <a:cubicBezTo>
                    <a:pt x="1116288" y="334034"/>
                    <a:pt x="1108186" y="342136"/>
                    <a:pt x="1098184" y="342136"/>
                  </a:cubicBezTo>
                  <a:close/>
                  <a:moveTo>
                    <a:pt x="1098184" y="36208"/>
                  </a:moveTo>
                  <a:cubicBezTo>
                    <a:pt x="1088181" y="36208"/>
                    <a:pt x="1080079" y="28106"/>
                    <a:pt x="1080079" y="18104"/>
                  </a:cubicBezTo>
                  <a:cubicBezTo>
                    <a:pt x="1080079" y="8102"/>
                    <a:pt x="1088181" y="0"/>
                    <a:pt x="1098184" y="0"/>
                  </a:cubicBezTo>
                  <a:cubicBezTo>
                    <a:pt x="1108186" y="0"/>
                    <a:pt x="1116288" y="8102"/>
                    <a:pt x="1116288" y="18104"/>
                  </a:cubicBezTo>
                  <a:cubicBezTo>
                    <a:pt x="1116288" y="28106"/>
                    <a:pt x="1108186" y="36208"/>
                    <a:pt x="1098184" y="36208"/>
                  </a:cubicBezTo>
                  <a:close/>
                  <a:moveTo>
                    <a:pt x="558102" y="648148"/>
                  </a:moveTo>
                  <a:cubicBezTo>
                    <a:pt x="548044" y="648148"/>
                    <a:pt x="539886" y="640046"/>
                    <a:pt x="539886" y="630044"/>
                  </a:cubicBezTo>
                  <a:cubicBezTo>
                    <a:pt x="539886" y="620042"/>
                    <a:pt x="548044" y="611940"/>
                    <a:pt x="558102" y="611940"/>
                  </a:cubicBezTo>
                  <a:cubicBezTo>
                    <a:pt x="568160" y="611940"/>
                    <a:pt x="576318" y="620042"/>
                    <a:pt x="576318" y="630044"/>
                  </a:cubicBezTo>
                  <a:cubicBezTo>
                    <a:pt x="576318" y="640046"/>
                    <a:pt x="568160" y="648148"/>
                    <a:pt x="558102" y="648148"/>
                  </a:cubicBezTo>
                  <a:close/>
                  <a:moveTo>
                    <a:pt x="558102" y="342136"/>
                  </a:moveTo>
                  <a:cubicBezTo>
                    <a:pt x="548044" y="342136"/>
                    <a:pt x="539886" y="334034"/>
                    <a:pt x="539886" y="324032"/>
                  </a:cubicBezTo>
                  <a:cubicBezTo>
                    <a:pt x="539886" y="314030"/>
                    <a:pt x="548044" y="305928"/>
                    <a:pt x="558102" y="305928"/>
                  </a:cubicBezTo>
                  <a:cubicBezTo>
                    <a:pt x="568160" y="305928"/>
                    <a:pt x="576318" y="314030"/>
                    <a:pt x="576318" y="324032"/>
                  </a:cubicBezTo>
                  <a:cubicBezTo>
                    <a:pt x="576318" y="334034"/>
                    <a:pt x="568160" y="342136"/>
                    <a:pt x="558102" y="342136"/>
                  </a:cubicBezTo>
                  <a:close/>
                  <a:moveTo>
                    <a:pt x="558102" y="36208"/>
                  </a:moveTo>
                  <a:cubicBezTo>
                    <a:pt x="548044" y="36208"/>
                    <a:pt x="539886" y="28106"/>
                    <a:pt x="539886" y="18104"/>
                  </a:cubicBezTo>
                  <a:cubicBezTo>
                    <a:pt x="539886" y="8102"/>
                    <a:pt x="548044" y="0"/>
                    <a:pt x="558102" y="0"/>
                  </a:cubicBezTo>
                  <a:cubicBezTo>
                    <a:pt x="568160" y="0"/>
                    <a:pt x="576318" y="8102"/>
                    <a:pt x="576318" y="18104"/>
                  </a:cubicBezTo>
                  <a:cubicBezTo>
                    <a:pt x="576318" y="28106"/>
                    <a:pt x="568160" y="36208"/>
                    <a:pt x="558102" y="36208"/>
                  </a:cubicBezTo>
                  <a:close/>
                  <a:moveTo>
                    <a:pt x="18104" y="648148"/>
                  </a:moveTo>
                  <a:cubicBezTo>
                    <a:pt x="8102" y="648148"/>
                    <a:pt x="0" y="640046"/>
                    <a:pt x="0" y="630044"/>
                  </a:cubicBezTo>
                  <a:cubicBezTo>
                    <a:pt x="0" y="620042"/>
                    <a:pt x="8102" y="611940"/>
                    <a:pt x="18104" y="611940"/>
                  </a:cubicBezTo>
                  <a:cubicBezTo>
                    <a:pt x="28106" y="611940"/>
                    <a:pt x="36208" y="620042"/>
                    <a:pt x="36208" y="630044"/>
                  </a:cubicBezTo>
                  <a:cubicBezTo>
                    <a:pt x="36208" y="640046"/>
                    <a:pt x="28106" y="648148"/>
                    <a:pt x="18104" y="648148"/>
                  </a:cubicBezTo>
                  <a:close/>
                  <a:moveTo>
                    <a:pt x="18104" y="342136"/>
                  </a:moveTo>
                  <a:cubicBezTo>
                    <a:pt x="8102" y="342136"/>
                    <a:pt x="0" y="334034"/>
                    <a:pt x="0" y="324032"/>
                  </a:cubicBezTo>
                  <a:cubicBezTo>
                    <a:pt x="0" y="314030"/>
                    <a:pt x="8102" y="305928"/>
                    <a:pt x="18104" y="305928"/>
                  </a:cubicBezTo>
                  <a:cubicBezTo>
                    <a:pt x="28106" y="305928"/>
                    <a:pt x="36208" y="314030"/>
                    <a:pt x="36208" y="324032"/>
                  </a:cubicBezTo>
                  <a:cubicBezTo>
                    <a:pt x="36208" y="334034"/>
                    <a:pt x="28106" y="342136"/>
                    <a:pt x="18104" y="342136"/>
                  </a:cubicBezTo>
                  <a:close/>
                  <a:moveTo>
                    <a:pt x="18104" y="36208"/>
                  </a:moveTo>
                  <a:cubicBezTo>
                    <a:pt x="8102" y="36208"/>
                    <a:pt x="0" y="28106"/>
                    <a:pt x="0" y="18104"/>
                  </a:cubicBezTo>
                  <a:cubicBezTo>
                    <a:pt x="0" y="8102"/>
                    <a:pt x="8102" y="0"/>
                    <a:pt x="18104" y="0"/>
                  </a:cubicBezTo>
                  <a:cubicBezTo>
                    <a:pt x="28106" y="0"/>
                    <a:pt x="36208" y="8102"/>
                    <a:pt x="36208" y="18104"/>
                  </a:cubicBezTo>
                  <a:cubicBezTo>
                    <a:pt x="36208" y="28106"/>
                    <a:pt x="28106" y="36208"/>
                    <a:pt x="18104" y="36208"/>
                  </a:cubicBezTo>
                  <a:close/>
                  <a:moveTo>
                    <a:pt x="1098184" y="611912"/>
                  </a:moveTo>
                  <a:cubicBezTo>
                    <a:pt x="1108186" y="611912"/>
                    <a:pt x="1116288" y="620014"/>
                    <a:pt x="1116288" y="630016"/>
                  </a:cubicBezTo>
                  <a:cubicBezTo>
                    <a:pt x="1116288" y="640018"/>
                    <a:pt x="1108186" y="648120"/>
                    <a:pt x="1098184" y="648120"/>
                  </a:cubicBezTo>
                  <a:cubicBezTo>
                    <a:pt x="1088181" y="648120"/>
                    <a:pt x="1080079" y="640018"/>
                    <a:pt x="1080079" y="630016"/>
                  </a:cubicBezTo>
                  <a:cubicBezTo>
                    <a:pt x="1080079" y="620014"/>
                    <a:pt x="1088181" y="611912"/>
                    <a:pt x="1098184" y="611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386337" y="4533865"/>
              <a:ext cx="661400" cy="384028"/>
            </a:xfrm>
            <a:custGeom>
              <a:avLst/>
              <a:gdLst/>
              <a:ahLst/>
              <a:cxnLst/>
              <a:rect l="l" t="t" r="r" b="b"/>
              <a:pathLst>
                <a:path w="1116287" h="648148" extrusionOk="0">
                  <a:moveTo>
                    <a:pt x="1098184" y="342136"/>
                  </a:moveTo>
                  <a:cubicBezTo>
                    <a:pt x="1088181" y="342136"/>
                    <a:pt x="1080079" y="334034"/>
                    <a:pt x="1080079" y="324032"/>
                  </a:cubicBezTo>
                  <a:cubicBezTo>
                    <a:pt x="1080079" y="314030"/>
                    <a:pt x="1088181" y="305928"/>
                    <a:pt x="1098184" y="305928"/>
                  </a:cubicBezTo>
                  <a:cubicBezTo>
                    <a:pt x="1108186" y="305928"/>
                    <a:pt x="1116288" y="314030"/>
                    <a:pt x="1116288" y="324032"/>
                  </a:cubicBezTo>
                  <a:cubicBezTo>
                    <a:pt x="1116288" y="334034"/>
                    <a:pt x="1108186" y="342136"/>
                    <a:pt x="1098184" y="342136"/>
                  </a:cubicBezTo>
                  <a:close/>
                  <a:moveTo>
                    <a:pt x="1098184" y="36208"/>
                  </a:moveTo>
                  <a:cubicBezTo>
                    <a:pt x="1088181" y="36208"/>
                    <a:pt x="1080079" y="28106"/>
                    <a:pt x="1080079" y="18104"/>
                  </a:cubicBezTo>
                  <a:cubicBezTo>
                    <a:pt x="1080079" y="8102"/>
                    <a:pt x="1088181" y="0"/>
                    <a:pt x="1098184" y="0"/>
                  </a:cubicBezTo>
                  <a:cubicBezTo>
                    <a:pt x="1108186" y="0"/>
                    <a:pt x="1116288" y="8102"/>
                    <a:pt x="1116288" y="18104"/>
                  </a:cubicBezTo>
                  <a:cubicBezTo>
                    <a:pt x="1116288" y="28106"/>
                    <a:pt x="1108186" y="36208"/>
                    <a:pt x="1098184" y="36208"/>
                  </a:cubicBezTo>
                  <a:close/>
                  <a:moveTo>
                    <a:pt x="558102" y="648148"/>
                  </a:moveTo>
                  <a:cubicBezTo>
                    <a:pt x="548044" y="648148"/>
                    <a:pt x="539886" y="640046"/>
                    <a:pt x="539886" y="630044"/>
                  </a:cubicBezTo>
                  <a:cubicBezTo>
                    <a:pt x="539886" y="620042"/>
                    <a:pt x="548044" y="611940"/>
                    <a:pt x="558102" y="611940"/>
                  </a:cubicBezTo>
                  <a:cubicBezTo>
                    <a:pt x="568160" y="611940"/>
                    <a:pt x="576318" y="620042"/>
                    <a:pt x="576318" y="630044"/>
                  </a:cubicBezTo>
                  <a:cubicBezTo>
                    <a:pt x="576318" y="640046"/>
                    <a:pt x="568160" y="648148"/>
                    <a:pt x="558102" y="648148"/>
                  </a:cubicBezTo>
                  <a:close/>
                  <a:moveTo>
                    <a:pt x="558102" y="342136"/>
                  </a:moveTo>
                  <a:cubicBezTo>
                    <a:pt x="548044" y="342136"/>
                    <a:pt x="539886" y="334034"/>
                    <a:pt x="539886" y="324032"/>
                  </a:cubicBezTo>
                  <a:cubicBezTo>
                    <a:pt x="539886" y="314030"/>
                    <a:pt x="548044" y="305928"/>
                    <a:pt x="558102" y="305928"/>
                  </a:cubicBezTo>
                  <a:cubicBezTo>
                    <a:pt x="568160" y="305928"/>
                    <a:pt x="576318" y="314030"/>
                    <a:pt x="576318" y="324032"/>
                  </a:cubicBezTo>
                  <a:cubicBezTo>
                    <a:pt x="576318" y="334034"/>
                    <a:pt x="568160" y="342136"/>
                    <a:pt x="558102" y="342136"/>
                  </a:cubicBezTo>
                  <a:close/>
                  <a:moveTo>
                    <a:pt x="558102" y="36208"/>
                  </a:moveTo>
                  <a:cubicBezTo>
                    <a:pt x="548044" y="36208"/>
                    <a:pt x="539886" y="28106"/>
                    <a:pt x="539886" y="18104"/>
                  </a:cubicBezTo>
                  <a:cubicBezTo>
                    <a:pt x="539886" y="8102"/>
                    <a:pt x="548044" y="0"/>
                    <a:pt x="558102" y="0"/>
                  </a:cubicBezTo>
                  <a:cubicBezTo>
                    <a:pt x="568160" y="0"/>
                    <a:pt x="576318" y="8102"/>
                    <a:pt x="576318" y="18104"/>
                  </a:cubicBezTo>
                  <a:cubicBezTo>
                    <a:pt x="576318" y="28106"/>
                    <a:pt x="568160" y="36208"/>
                    <a:pt x="558102" y="36208"/>
                  </a:cubicBezTo>
                  <a:close/>
                  <a:moveTo>
                    <a:pt x="18104" y="648148"/>
                  </a:moveTo>
                  <a:cubicBezTo>
                    <a:pt x="8102" y="648148"/>
                    <a:pt x="0" y="640046"/>
                    <a:pt x="0" y="630044"/>
                  </a:cubicBezTo>
                  <a:cubicBezTo>
                    <a:pt x="0" y="620042"/>
                    <a:pt x="8102" y="611940"/>
                    <a:pt x="18104" y="611940"/>
                  </a:cubicBezTo>
                  <a:cubicBezTo>
                    <a:pt x="28106" y="611940"/>
                    <a:pt x="36208" y="620042"/>
                    <a:pt x="36208" y="630044"/>
                  </a:cubicBezTo>
                  <a:cubicBezTo>
                    <a:pt x="36208" y="640046"/>
                    <a:pt x="28106" y="648148"/>
                    <a:pt x="18104" y="648148"/>
                  </a:cubicBezTo>
                  <a:close/>
                  <a:moveTo>
                    <a:pt x="18104" y="342136"/>
                  </a:moveTo>
                  <a:cubicBezTo>
                    <a:pt x="8102" y="342136"/>
                    <a:pt x="0" y="334034"/>
                    <a:pt x="0" y="324032"/>
                  </a:cubicBezTo>
                  <a:cubicBezTo>
                    <a:pt x="0" y="314030"/>
                    <a:pt x="8102" y="305928"/>
                    <a:pt x="18104" y="305928"/>
                  </a:cubicBezTo>
                  <a:cubicBezTo>
                    <a:pt x="28106" y="305928"/>
                    <a:pt x="36208" y="314030"/>
                    <a:pt x="36208" y="324032"/>
                  </a:cubicBezTo>
                  <a:cubicBezTo>
                    <a:pt x="36208" y="334034"/>
                    <a:pt x="28106" y="342136"/>
                    <a:pt x="18104" y="342136"/>
                  </a:cubicBezTo>
                  <a:close/>
                  <a:moveTo>
                    <a:pt x="18104" y="36208"/>
                  </a:moveTo>
                  <a:cubicBezTo>
                    <a:pt x="8102" y="36208"/>
                    <a:pt x="0" y="28106"/>
                    <a:pt x="0" y="18104"/>
                  </a:cubicBezTo>
                  <a:cubicBezTo>
                    <a:pt x="0" y="8102"/>
                    <a:pt x="8102" y="0"/>
                    <a:pt x="18104" y="0"/>
                  </a:cubicBezTo>
                  <a:cubicBezTo>
                    <a:pt x="28106" y="0"/>
                    <a:pt x="36208" y="8102"/>
                    <a:pt x="36208" y="18104"/>
                  </a:cubicBezTo>
                  <a:cubicBezTo>
                    <a:pt x="36208" y="28106"/>
                    <a:pt x="28106" y="36208"/>
                    <a:pt x="18104" y="36208"/>
                  </a:cubicBezTo>
                  <a:close/>
                  <a:moveTo>
                    <a:pt x="1098184" y="611912"/>
                  </a:moveTo>
                  <a:cubicBezTo>
                    <a:pt x="1108186" y="611912"/>
                    <a:pt x="1116288" y="620014"/>
                    <a:pt x="1116288" y="630016"/>
                  </a:cubicBezTo>
                  <a:cubicBezTo>
                    <a:pt x="1116288" y="640018"/>
                    <a:pt x="1108186" y="648120"/>
                    <a:pt x="1098184" y="648120"/>
                  </a:cubicBezTo>
                  <a:cubicBezTo>
                    <a:pt x="1088181" y="648120"/>
                    <a:pt x="1080079" y="640018"/>
                    <a:pt x="1080079" y="630016"/>
                  </a:cubicBezTo>
                  <a:cubicBezTo>
                    <a:pt x="1080079" y="620014"/>
                    <a:pt x="1088181" y="611912"/>
                    <a:pt x="1098184" y="6119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>
            <a:spLocks noGrp="1"/>
          </p:cNvSpPr>
          <p:nvPr>
            <p:ph type="pic" idx="2"/>
          </p:nvPr>
        </p:nvSpPr>
        <p:spPr>
          <a:xfrm>
            <a:off x="-5825" y="-10200"/>
            <a:ext cx="91440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6"/>
          <p:cNvPicPr preferRelativeResize="0"/>
          <p:nvPr/>
        </p:nvPicPr>
        <p:blipFill rotWithShape="1">
          <a:blip r:embed="rId2">
            <a:alphaModFix/>
          </a:blip>
          <a:srcRect t="1105" b="110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20000" y="1729451"/>
            <a:ext cx="53454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20000" y="2813663"/>
            <a:ext cx="53454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720000" y="3897875"/>
            <a:ext cx="53454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720000" y="1385288"/>
            <a:ext cx="5345400" cy="4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720000" y="2469511"/>
            <a:ext cx="5345400" cy="4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720000" y="3553733"/>
            <a:ext cx="5345400" cy="48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>
            <a:spLocks noGrp="1"/>
          </p:cNvSpPr>
          <p:nvPr>
            <p:ph type="pic" idx="7"/>
          </p:nvPr>
        </p:nvSpPr>
        <p:spPr>
          <a:xfrm>
            <a:off x="6598850" y="0"/>
            <a:ext cx="25881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" name="Google Shape;176;p16"/>
          <p:cNvGrpSpPr/>
          <p:nvPr/>
        </p:nvGrpSpPr>
        <p:grpSpPr>
          <a:xfrm>
            <a:off x="225597" y="225607"/>
            <a:ext cx="998591" cy="4692295"/>
            <a:chOff x="225597" y="225607"/>
            <a:chExt cx="998591" cy="4692295"/>
          </a:xfrm>
        </p:grpSpPr>
        <p:sp>
          <p:nvSpPr>
            <p:cNvPr id="177" name="Google Shape;177;p16"/>
            <p:cNvSpPr/>
            <p:nvPr/>
          </p:nvSpPr>
          <p:spPr>
            <a:xfrm>
              <a:off x="724897" y="4799582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25597" y="225607"/>
              <a:ext cx="499291" cy="118320"/>
            </a:xfrm>
            <a:custGeom>
              <a:avLst/>
              <a:gdLst/>
              <a:ahLst/>
              <a:cxnLst/>
              <a:rect l="l" t="t" r="r" b="b"/>
              <a:pathLst>
                <a:path w="499291" h="118320" extrusionOk="0">
                  <a:moveTo>
                    <a:pt x="381809" y="118320"/>
                  </a:moveTo>
                  <a:lnTo>
                    <a:pt x="332861" y="0"/>
                  </a:lnTo>
                  <a:lnTo>
                    <a:pt x="450343" y="0"/>
                  </a:lnTo>
                  <a:lnTo>
                    <a:pt x="499291" y="118320"/>
                  </a:lnTo>
                  <a:lnTo>
                    <a:pt x="381809" y="118320"/>
                  </a:lnTo>
                  <a:close/>
                  <a:moveTo>
                    <a:pt x="215379" y="118320"/>
                  </a:moveTo>
                  <a:lnTo>
                    <a:pt x="166430" y="0"/>
                  </a:lnTo>
                  <a:lnTo>
                    <a:pt x="283912" y="0"/>
                  </a:lnTo>
                  <a:lnTo>
                    <a:pt x="332861" y="118320"/>
                  </a:lnTo>
                  <a:lnTo>
                    <a:pt x="215379" y="118320"/>
                  </a:lnTo>
                  <a:close/>
                  <a:moveTo>
                    <a:pt x="48948" y="118320"/>
                  </a:moveTo>
                  <a:lnTo>
                    <a:pt x="0" y="0"/>
                  </a:lnTo>
                  <a:lnTo>
                    <a:pt x="117482" y="0"/>
                  </a:lnTo>
                  <a:lnTo>
                    <a:pt x="166430" y="118320"/>
                  </a:lnTo>
                  <a:lnTo>
                    <a:pt x="48948" y="1183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2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LOq62fc_s?feature=oembed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goal.blogs.nytimes.com/2013/04/02/fifa-selects-goal-line-syste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tsbom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4269" r="21592"/>
          <a:stretch/>
        </p:blipFill>
        <p:spPr>
          <a:xfrm>
            <a:off x="5738550" y="0"/>
            <a:ext cx="3405449" cy="5143500"/>
          </a:xfrm>
          <a:prstGeom prst="rect">
            <a:avLst/>
          </a:prstGeom>
        </p:spPr>
      </p:pic>
      <p:sp>
        <p:nvSpPr>
          <p:cNvPr id="278" name="Google Shape;278;p26"/>
          <p:cNvSpPr txBox="1">
            <a:spLocks noGrp="1"/>
          </p:cNvSpPr>
          <p:nvPr>
            <p:ph type="ctrTitle"/>
          </p:nvPr>
        </p:nvSpPr>
        <p:spPr>
          <a:xfrm>
            <a:off x="1089425" y="1082738"/>
            <a:ext cx="3978900" cy="24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Machine Learning Approach for Player and Position Adjusted Expected Goals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1089424" y="3464962"/>
            <a:ext cx="4649126" cy="681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/>
              <a:t>Autoren: 	</a:t>
            </a:r>
            <a:r>
              <a:rPr lang="de-DE" sz="1100" dirty="0"/>
              <a:t>James H. Hewitt, Oktay </a:t>
            </a:r>
            <a:r>
              <a:rPr lang="de-DE" sz="1100" dirty="0" err="1"/>
              <a:t>Karakuş</a:t>
            </a:r>
            <a:r>
              <a:rPr lang="de-DE" sz="1100" dirty="0"/>
              <a:t> (2023)</a:t>
            </a:r>
          </a:p>
          <a:p>
            <a:pPr marL="0" indent="0"/>
            <a:r>
              <a:rPr lang="en-US" sz="1100" b="1" dirty="0"/>
              <a:t>Seminar:</a:t>
            </a:r>
            <a:r>
              <a:rPr lang="en-US" sz="1100" dirty="0"/>
              <a:t> 	Advanced Topics in Data Analysis and Deep Learning</a:t>
            </a:r>
          </a:p>
          <a:p>
            <a:pPr marL="0" indent="0"/>
            <a:r>
              <a:rPr lang="en-US" sz="1100" b="1" dirty="0" err="1"/>
              <a:t>Bearbeiter</a:t>
            </a:r>
            <a:r>
              <a:rPr lang="en-US" sz="1100" b="1" dirty="0"/>
              <a:t>: 	</a:t>
            </a:r>
            <a:r>
              <a:rPr lang="en-US" sz="1100" dirty="0"/>
              <a:t>Felix Narr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4" descr="4k Wallpaper Lionel Messi FC Barcelona 2019">
            <a:extLst>
              <a:ext uri="{FF2B5EF4-FFF2-40B4-BE49-F238E27FC236}">
                <a16:creationId xmlns:a16="http://schemas.microsoft.com/office/drawing/2014/main" id="{DBD38F85-DBE1-91DE-6531-0C67B85D0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2" b="-9798"/>
          <a:stretch/>
        </p:blipFill>
        <p:spPr bwMode="auto">
          <a:xfrm>
            <a:off x="5738399" y="0"/>
            <a:ext cx="3405600" cy="57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4548BBC-CF66-55D6-0CA1-908735E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57753C12-A30C-144A-5AEB-E346F8BAE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Entwicklung des Modells (1)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D6984361-7CB5-0A97-2A86-11717656EC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286105"/>
            <a:ext cx="5535325" cy="3140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Baseline-Model</a:t>
            </a:r>
            <a:r>
              <a:rPr lang="de-DE" dirty="0"/>
              <a:t>: Basis für nachfolgende Verbesserungen</a:t>
            </a:r>
            <a:endParaRPr lang="de-DE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Logistische Regression </a:t>
            </a:r>
            <a:r>
              <a:rPr lang="de-DE" dirty="0"/>
              <a:t>als statistisches Verfahren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Vergleich mit Branchenbenchmark </a:t>
            </a:r>
            <a:r>
              <a:rPr lang="de-DE" b="1" dirty="0" err="1"/>
              <a:t>StatsBomb</a:t>
            </a:r>
            <a:r>
              <a:rPr lang="de-DE" b="1" dirty="0"/>
              <a:t> </a:t>
            </a:r>
            <a:r>
              <a:rPr lang="de-DE" dirty="0"/>
              <a:t>(Abb.)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Angepasste Regressionsgerade: </a:t>
            </a:r>
            <a:r>
              <a:rPr lang="de-DE" b="1" dirty="0"/>
              <a:t>𝑦 = 0,01 + 0,85𝑥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Korrelation von </a:t>
            </a:r>
            <a:r>
              <a:rPr lang="de-DE" b="1" dirty="0"/>
              <a:t>0,659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Großer leerer Bereich ohne </a:t>
            </a:r>
            <a:r>
              <a:rPr lang="de-DE" dirty="0" err="1"/>
              <a:t>xG</a:t>
            </a:r>
            <a:r>
              <a:rPr lang="de-DE" dirty="0"/>
              <a:t>-Werte 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Tendenzielle Unterschätzung der </a:t>
            </a:r>
            <a:r>
              <a:rPr lang="de-DE" dirty="0" err="1"/>
              <a:t>xG</a:t>
            </a:r>
            <a:r>
              <a:rPr lang="de-DE" dirty="0"/>
              <a:t>-Werte (Werte links)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Vergleich der </a:t>
            </a:r>
            <a:r>
              <a:rPr lang="de-DE" b="1" dirty="0"/>
              <a:t>akkumulierten Tore</a:t>
            </a:r>
            <a:r>
              <a:rPr lang="de-DE" dirty="0"/>
              <a:t> mit den </a:t>
            </a:r>
            <a:r>
              <a:rPr lang="de-DE" b="1" dirty="0"/>
              <a:t>akkumulierten </a:t>
            </a:r>
            <a:r>
              <a:rPr lang="de-DE" b="1" dirty="0" err="1"/>
              <a:t>xG</a:t>
            </a:r>
            <a:r>
              <a:rPr lang="de-DE" dirty="0"/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Ziel: </a:t>
            </a:r>
            <a:r>
              <a:rPr lang="de-DE" dirty="0"/>
              <a:t>Hohe Korrelation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Ergebnis: </a:t>
            </a:r>
            <a:r>
              <a:rPr lang="de-DE" dirty="0"/>
              <a:t>1887 vs. 1866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4230D6-A221-9CEE-CFE3-A4986119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90" y="225826"/>
            <a:ext cx="2931623" cy="2120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668AAB-1FB9-7EDE-51CA-743B3E8A1377}"/>
              </a:ext>
            </a:extLst>
          </p:cNvPr>
          <p:cNvSpPr/>
          <p:nvPr/>
        </p:nvSpPr>
        <p:spPr>
          <a:xfrm>
            <a:off x="7516091" y="488690"/>
            <a:ext cx="748146" cy="1510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80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4E0C38DB-CD93-87A8-2A84-F20052C71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602C5C29-4429-CA72-4C5D-C879B9E4D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Entwicklung des Modells (1)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B0E50530-5964-7982-DF45-45F1D319F8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286105"/>
            <a:ext cx="5701583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SHAP</a:t>
            </a:r>
            <a:r>
              <a:rPr lang="de-DE" dirty="0"/>
              <a:t> (</a:t>
            </a:r>
            <a:r>
              <a:rPr lang="de-DE" dirty="0" err="1"/>
              <a:t>SHapley</a:t>
            </a:r>
            <a:r>
              <a:rPr lang="de-DE" dirty="0"/>
              <a:t> Additive </a:t>
            </a:r>
            <a:r>
              <a:rPr lang="de-DE" dirty="0" err="1"/>
              <a:t>exPlanations</a:t>
            </a:r>
            <a:r>
              <a:rPr lang="de-DE" dirty="0"/>
              <a:t>) erklärt den Einfluss einzelner Merkmale auf eine Modellvorhersage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basiert auf Spieltheorie, berechnet den durchschnittlichen Beitrag jedes Features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Wichtigste Merkmale: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Open Goal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Rechtsfuß-/Linksfuß-Schüsse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Normale Schusstechnik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SHAP-Werte insgesamt </a:t>
            </a:r>
            <a:r>
              <a:rPr lang="de-DE" b="1" dirty="0"/>
              <a:t>gering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Hinweis auf zu wenig Informationsgehalt im Modell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Fazit: </a:t>
            </a:r>
            <a:r>
              <a:rPr lang="de-DE" dirty="0"/>
              <a:t>Weitere, aussagekräftigere Features nötig, um </a:t>
            </a:r>
            <a:r>
              <a:rPr lang="de-DE" dirty="0" err="1"/>
              <a:t>xG</a:t>
            </a:r>
            <a:r>
              <a:rPr lang="de-DE" dirty="0"/>
              <a:t> besser vorherzusagen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46D759-DCC6-EB43-1BB8-E7F14F80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98" y="1977059"/>
            <a:ext cx="3053820" cy="14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11AD6446-4924-CC4D-3B2C-AA0451E7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247B8B44-EA32-6FE1-4D4E-6C240A85A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Logistische Regression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FA5DE2BE-A3FE-464F-1C03-4222D5D8BC0B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9999" y="1286105"/>
                <a:ext cx="5295215" cy="287454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Zweck: </a:t>
                </a:r>
                <a:r>
                  <a:rPr lang="de-DE" dirty="0"/>
                  <a:t>Modelliert die Wahrscheinlichkeit eines binären Ereignisses (z. B. Tor oder kein Tor).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Funktionsweise:</a:t>
                </a:r>
                <a:r>
                  <a:rPr lang="de-DE" dirty="0"/>
                  <a:t> Verwendet eine S-Kurve (logistische Funktion), um eine lineare Kombination von Eingabewerten in eine Wahrscheinlichkeit (zwischen 0 und 1) zu verwandeln.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Formel:</a:t>
                </a:r>
                <a:r>
                  <a:rPr lang="de-DE" dirty="0"/>
                  <a:t>  𝑃 (𝑦=1)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/>
                  <a:t>mit 𝑧 = 𝛽</a:t>
                </a:r>
                <a:r>
                  <a:rPr lang="de-DE" sz="800" dirty="0"/>
                  <a:t>0 </a:t>
                </a:r>
                <a:r>
                  <a:rPr lang="de-DE" dirty="0"/>
                  <a:t>+ 𝛽</a:t>
                </a:r>
                <a:r>
                  <a:rPr lang="de-DE" sz="800" dirty="0"/>
                  <a:t>1</a:t>
                </a:r>
                <a:r>
                  <a:rPr lang="de-DE" dirty="0"/>
                  <a:t>𝑥</a:t>
                </a:r>
                <a:r>
                  <a:rPr lang="de-DE" sz="800" dirty="0"/>
                  <a:t>1 </a:t>
                </a:r>
                <a:r>
                  <a:rPr lang="de-DE" dirty="0"/>
                  <a:t>+ ... + 𝛽</a:t>
                </a:r>
                <a:r>
                  <a:rPr lang="de-DE" sz="800" dirty="0"/>
                  <a:t>𝑛</a:t>
                </a:r>
                <a:r>
                  <a:rPr lang="de-DE" dirty="0"/>
                  <a:t>𝑥</a:t>
                </a:r>
                <a:r>
                  <a:rPr lang="de-DE" sz="800" dirty="0"/>
                  <a:t>𝑛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Ergebnis:</a:t>
                </a:r>
                <a:r>
                  <a:rPr lang="de-DE" dirty="0"/>
                  <a:t> Zahl zwischen 0 und 1 </a:t>
                </a: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:r>
                  <a:rPr lang="de-DE" dirty="0"/>
                  <a:t> interpretiert als Wahrscheinlichkeit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Vorteil:</a:t>
                </a:r>
                <a:r>
                  <a:rPr lang="de-DE" dirty="0"/>
                  <a:t> Einfach zu interpretieren und liefert Wahrscheinlichkeiten für die Entscheidungsfindung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FA5DE2BE-A3FE-464F-1C03-4222D5D8BC0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9999" y="1286105"/>
                <a:ext cx="5295215" cy="2874549"/>
              </a:xfrm>
              <a:prstGeom prst="rect">
                <a:avLst/>
              </a:prstGeom>
              <a:blipFill>
                <a:blip r:embed="rId3"/>
                <a:stretch>
                  <a:fillRect b="-4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 descr="Everything You Need to Know About Logistic Regression - Spiceworks">
            <a:extLst>
              <a:ext uri="{FF2B5EF4-FFF2-40B4-BE49-F238E27FC236}">
                <a16:creationId xmlns:a16="http://schemas.microsoft.com/office/drawing/2014/main" id="{1CF886E5-04A9-1049-4ECE-9B329715B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6"/>
          <a:stretch/>
        </p:blipFill>
        <p:spPr bwMode="auto">
          <a:xfrm>
            <a:off x="6182778" y="99459"/>
            <a:ext cx="2537816" cy="1452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40;p32">
                <a:extLst>
                  <a:ext uri="{FF2B5EF4-FFF2-40B4-BE49-F238E27FC236}">
                    <a16:creationId xmlns:a16="http://schemas.microsoft.com/office/drawing/2014/main" id="{6C34AC38-6587-6C55-280F-CE3E33E44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371" y="1977882"/>
                <a:ext cx="3384630" cy="2469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aleway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76A28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●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○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Nunito Light"/>
                  <a:buChar char="■"/>
                  <a:defRPr sz="1200" b="0" i="0" u="none" strike="noStrike" cap="none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9pPr>
              </a:lstStyle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Distanz zum Tor: 12 Meter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Winkel zum Tor: 30 Grad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Mit dem Fuß geschossen: Ja = 1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Fiktive Gewichtung der Parameter:</a:t>
                </a:r>
              </a:p>
              <a:p>
                <a:pPr lvl="1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𝑧 = 𝛽</a:t>
                </a:r>
                <a:r>
                  <a:rPr lang="de-DE" sz="800" dirty="0"/>
                  <a:t>0 </a:t>
                </a:r>
                <a:r>
                  <a:rPr lang="de-DE" dirty="0"/>
                  <a:t>+ 𝛽</a:t>
                </a:r>
                <a:r>
                  <a:rPr lang="de-DE" sz="800" dirty="0"/>
                  <a:t>1</a:t>
                </a:r>
                <a:r>
                  <a:rPr lang="de-DE" dirty="0"/>
                  <a:t> * Distanz</a:t>
                </a:r>
                <a:r>
                  <a:rPr lang="de-DE" sz="800" dirty="0"/>
                  <a:t> </a:t>
                </a:r>
                <a:r>
                  <a:rPr lang="de-DE" dirty="0"/>
                  <a:t>+ 𝛽</a:t>
                </a:r>
                <a:r>
                  <a:rPr lang="de-DE" sz="800" dirty="0"/>
                  <a:t>2</a:t>
                </a:r>
                <a:r>
                  <a:rPr lang="de-DE" dirty="0"/>
                  <a:t> * Winkel + 𝛽</a:t>
                </a:r>
                <a:r>
                  <a:rPr lang="de-DE" sz="800" dirty="0"/>
                  <a:t>3</a:t>
                </a:r>
                <a:r>
                  <a:rPr lang="de-DE" dirty="0"/>
                  <a:t> * Fuß</a:t>
                </a:r>
              </a:p>
              <a:p>
                <a:pPr lvl="1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𝑧 </a:t>
                </a:r>
                <a:r>
                  <a:rPr lang="pl-PL" dirty="0"/>
                  <a:t>=</a:t>
                </a:r>
                <a:r>
                  <a:rPr lang="de-DE" dirty="0"/>
                  <a:t> </a:t>
                </a:r>
                <a:r>
                  <a:rPr lang="pl-PL" dirty="0"/>
                  <a:t>−1.5</a:t>
                </a:r>
                <a:r>
                  <a:rPr lang="de-DE" dirty="0"/>
                  <a:t> </a:t>
                </a:r>
                <a:r>
                  <a:rPr lang="pl-PL" dirty="0"/>
                  <a:t>+</a:t>
                </a:r>
                <a:r>
                  <a:rPr lang="de-DE" dirty="0"/>
                  <a:t> </a:t>
                </a:r>
                <a:r>
                  <a:rPr lang="pl-PL" dirty="0"/>
                  <a:t>(−0.1</a:t>
                </a:r>
                <a:r>
                  <a:rPr lang="de-DE" dirty="0"/>
                  <a:t>*</a:t>
                </a:r>
                <a:r>
                  <a:rPr lang="pl-PL" dirty="0"/>
                  <a:t>12)</a:t>
                </a:r>
                <a:r>
                  <a:rPr lang="de-DE" dirty="0"/>
                  <a:t> </a:t>
                </a:r>
                <a:r>
                  <a:rPr lang="pl-PL" dirty="0"/>
                  <a:t>+</a:t>
                </a:r>
                <a:r>
                  <a:rPr lang="de-DE" dirty="0"/>
                  <a:t> </a:t>
                </a:r>
                <a:r>
                  <a:rPr lang="pl-PL" dirty="0"/>
                  <a:t>(0.03</a:t>
                </a:r>
                <a:r>
                  <a:rPr lang="de-DE" dirty="0"/>
                  <a:t>*</a:t>
                </a:r>
                <a:r>
                  <a:rPr lang="pl-PL" dirty="0"/>
                  <a:t>30)</a:t>
                </a:r>
                <a:r>
                  <a:rPr lang="de-DE" dirty="0"/>
                  <a:t> </a:t>
                </a:r>
                <a:r>
                  <a:rPr lang="pl-PL" dirty="0"/>
                  <a:t>+</a:t>
                </a:r>
                <a:r>
                  <a:rPr lang="de-DE" dirty="0"/>
                  <a:t> </a:t>
                </a:r>
                <a:r>
                  <a:rPr lang="pl-PL" dirty="0"/>
                  <a:t>(0.5</a:t>
                </a:r>
                <a:r>
                  <a:rPr lang="de-DE" dirty="0"/>
                  <a:t>*</a:t>
                </a:r>
                <a:r>
                  <a:rPr lang="pl-PL" dirty="0"/>
                  <a:t>1)</a:t>
                </a:r>
                <a:endParaRPr lang="de-DE" dirty="0"/>
              </a:p>
              <a:p>
                <a:pPr lvl="1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𝑧 = - 1.3 (in Formel einsetzen)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dirty="0" err="1"/>
                  <a:t>xG</a:t>
                </a:r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−(−1.3)</m:t>
                            </m:r>
                          </m:sup>
                        </m:sSup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</a:t>
                </a:r>
                <a:r>
                  <a:rPr lang="de-DE" b="1" dirty="0">
                    <a:sym typeface="Wingdings" panose="05000000000000000000" pitchFamily="2" charset="2"/>
                  </a:rPr>
                  <a:t> </a:t>
                </a:r>
                <a:r>
                  <a:rPr lang="de-DE" b="1" dirty="0"/>
                  <a:t>0,214</a:t>
                </a:r>
                <a:endParaRPr lang="de-DE" dirty="0"/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6" name="Google Shape;340;p32">
                <a:extLst>
                  <a:ext uri="{FF2B5EF4-FFF2-40B4-BE49-F238E27FC236}">
                    <a16:creationId xmlns:a16="http://schemas.microsoft.com/office/drawing/2014/main" id="{6C34AC38-6587-6C55-280F-CE3E33E4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371" y="1977882"/>
                <a:ext cx="3384630" cy="2469015"/>
              </a:xfrm>
              <a:prstGeom prst="rect">
                <a:avLst/>
              </a:prstGeom>
              <a:blipFill>
                <a:blip r:embed="rId5"/>
                <a:stretch>
                  <a:fillRect r="-360" b="-20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95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B746E7D0-8D41-826F-58A3-6E72D6A9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4AE333E4-B60A-7B3C-22BB-5AE1BE838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Entwicklung des Modells (2)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B3CB2E84-AA30-7C4F-E3AC-1122067C3D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6105"/>
            <a:ext cx="534540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Überarbeitetes-Modell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/>
              <a:t>Erweiterung des Feature-Sets (insg. 40 Merkmale), u.a. Position des Torwarts, Druckradius gegnerischer Spieler, Gegnerische Spieler zwischen Ball &amp; Tor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Logistische Regression </a:t>
            </a:r>
            <a:r>
              <a:rPr lang="de-DE" dirty="0"/>
              <a:t>als statistisches Verfahren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Vergleich mit Branchenbenchmark </a:t>
            </a:r>
            <a:r>
              <a:rPr lang="de-DE" b="1" dirty="0" err="1"/>
              <a:t>StatsBomb</a:t>
            </a:r>
            <a:r>
              <a:rPr lang="de-DE" b="1" dirty="0"/>
              <a:t> </a:t>
            </a:r>
            <a:r>
              <a:rPr lang="de-DE" dirty="0"/>
              <a:t>(Abb.)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angepasste Regressionsgerade: </a:t>
            </a:r>
            <a:r>
              <a:rPr lang="de-DE" b="1" dirty="0"/>
              <a:t>𝑦 = 0.00 + 0.90𝑥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Korrelation von </a:t>
            </a:r>
            <a:r>
              <a:rPr lang="de-DE" b="1" dirty="0"/>
              <a:t>0.887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Vergleich der </a:t>
            </a:r>
            <a:r>
              <a:rPr lang="de-DE" b="1" dirty="0"/>
              <a:t>akkumulierten Tore</a:t>
            </a:r>
            <a:r>
              <a:rPr lang="de-DE" dirty="0"/>
              <a:t> mit den </a:t>
            </a:r>
            <a:r>
              <a:rPr lang="de-DE" b="1" dirty="0"/>
              <a:t>akkumulierten </a:t>
            </a:r>
            <a:r>
              <a:rPr lang="de-DE" b="1" dirty="0" err="1"/>
              <a:t>xG</a:t>
            </a:r>
            <a:r>
              <a:rPr lang="de-DE" dirty="0"/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Ziel: </a:t>
            </a:r>
            <a:r>
              <a:rPr lang="de-DE" dirty="0"/>
              <a:t>Hohe Korrelation zwischen den akkumulierten </a:t>
            </a:r>
            <a:r>
              <a:rPr lang="de-DE" dirty="0" err="1"/>
              <a:t>xG</a:t>
            </a:r>
            <a:r>
              <a:rPr lang="de-DE" dirty="0"/>
              <a:t> und den akkumulierten Toren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Ergebnis: </a:t>
            </a:r>
            <a:r>
              <a:rPr lang="de-DE" dirty="0"/>
              <a:t>1887 vs. 1866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Fazit: </a:t>
            </a:r>
            <a:r>
              <a:rPr lang="de-DE" dirty="0"/>
              <a:t>Stärkerer Zusammenhang mit Branchenstandard und realistischere </a:t>
            </a:r>
            <a:r>
              <a:rPr lang="de-DE" dirty="0" err="1"/>
              <a:t>xG</a:t>
            </a:r>
            <a:r>
              <a:rPr lang="de-DE" dirty="0"/>
              <a:t>-Verteilung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30718C-485C-EF66-59C2-E1D356694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00" y="374072"/>
            <a:ext cx="2949501" cy="2092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132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CD58BBD1-7944-DD0F-27B2-6E648712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D3329613-904E-C06E-FEA3-C8E97898E2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Entwicklung des Modells (3)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37AE68D1-363D-BDB6-0520-085FE066FE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286105"/>
            <a:ext cx="6588273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Überarbeitetes-Modell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ML-Entscheidungsbäume </a:t>
            </a:r>
            <a:r>
              <a:rPr lang="de-DE" dirty="0"/>
              <a:t>als statistisches Verfahren </a:t>
            </a:r>
          </a:p>
          <a:p>
            <a:pPr marL="152400" indent="0">
              <a:lnSpc>
                <a:spcPct val="150000"/>
              </a:lnSpc>
            </a:pPr>
            <a:r>
              <a:rPr lang="de-DE" dirty="0"/>
              <a:t>        </a:t>
            </a:r>
            <a:r>
              <a:rPr lang="de-DE" dirty="0" err="1"/>
              <a:t>i.V.m</a:t>
            </a:r>
            <a:r>
              <a:rPr lang="de-DE" dirty="0"/>
              <a:t>. </a:t>
            </a:r>
            <a:r>
              <a:rPr lang="de-DE" b="1" dirty="0"/>
              <a:t>Gradient </a:t>
            </a:r>
            <a:r>
              <a:rPr lang="de-DE" b="1" dirty="0" err="1"/>
              <a:t>Boosting</a:t>
            </a:r>
            <a:endParaRPr lang="de-DE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Vergleich mit Branchenbenchmark </a:t>
            </a:r>
            <a:r>
              <a:rPr lang="de-DE" b="1" dirty="0" err="1"/>
              <a:t>StatsBomb</a:t>
            </a:r>
            <a:r>
              <a:rPr lang="de-DE" b="1" dirty="0"/>
              <a:t> </a:t>
            </a:r>
            <a:r>
              <a:rPr lang="de-DE" dirty="0"/>
              <a:t>(Abb.)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angepasste Regressionsgerade: 𝑦 = 0.00 + 0.92𝑥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Korrelation von 0.902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Vergleich der </a:t>
            </a:r>
            <a:r>
              <a:rPr lang="de-DE" b="1" dirty="0"/>
              <a:t>akkumulierten Tore</a:t>
            </a:r>
            <a:r>
              <a:rPr lang="de-DE" dirty="0"/>
              <a:t> mit den </a:t>
            </a:r>
            <a:r>
              <a:rPr lang="de-DE" b="1" dirty="0"/>
              <a:t>akkumulierten </a:t>
            </a:r>
            <a:r>
              <a:rPr lang="de-DE" b="1" dirty="0" err="1"/>
              <a:t>xG</a:t>
            </a:r>
            <a:r>
              <a:rPr lang="de-DE" dirty="0"/>
              <a:t>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Ziel: </a:t>
            </a:r>
            <a:r>
              <a:rPr lang="de-DE" dirty="0"/>
              <a:t>Hohe Korrelation zwischen den akkumulierten </a:t>
            </a:r>
            <a:r>
              <a:rPr lang="de-DE" dirty="0" err="1"/>
              <a:t>xG</a:t>
            </a:r>
            <a:r>
              <a:rPr lang="de-DE" dirty="0"/>
              <a:t> und den akkumulierten Toren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Ergebnis: </a:t>
            </a:r>
            <a:r>
              <a:rPr lang="de-DE" dirty="0"/>
              <a:t>1887 vs. 1870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Fazit: </a:t>
            </a:r>
            <a:r>
              <a:rPr lang="de-DE" dirty="0"/>
              <a:t>Noch besseres Modell!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Vergleich Branchenbenchmark, Tore vs. </a:t>
            </a:r>
            <a:r>
              <a:rPr lang="de-DE" dirty="0" err="1"/>
              <a:t>xG</a:t>
            </a:r>
            <a:r>
              <a:rPr lang="de-DE" dirty="0"/>
              <a:t>, SHAP,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11EBE7-271E-5E7A-3832-CF867125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06" y="310019"/>
            <a:ext cx="2975297" cy="1952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135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64357DF-AEC2-4369-6DDF-29D4EECCE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8487B7C3-F0AE-BFD4-D126-25B28D222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Entwicklung des Modells (3)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AAEBF2DD-3BC4-8A40-A4D3-02C662842E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6105"/>
            <a:ext cx="842400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SHAP mit deutlich höheren Werten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Signifikanter Einfluss durch die neuen Variablen </a:t>
            </a:r>
            <a:r>
              <a:rPr lang="en-US" dirty="0"/>
              <a:t>Angle to Goal, Distance from </a:t>
            </a:r>
            <a:r>
              <a:rPr lang="en-US" dirty="0" err="1"/>
              <a:t>centre</a:t>
            </a:r>
            <a:r>
              <a:rPr lang="en-US" dirty="0"/>
              <a:t> of Goal, Goalkeeper distance from </a:t>
            </a:r>
            <a:r>
              <a:rPr lang="en-US" dirty="0" err="1"/>
              <a:t>centre</a:t>
            </a:r>
            <a:r>
              <a:rPr lang="en-US" dirty="0"/>
              <a:t> of Goal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7AB73F-FC07-4780-DB16-385E2EF0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910" y="2251362"/>
            <a:ext cx="5202179" cy="26659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B78D692-3D0C-8FFD-5765-141F502DFD8C}"/>
              </a:ext>
            </a:extLst>
          </p:cNvPr>
          <p:cNvSpPr/>
          <p:nvPr/>
        </p:nvSpPr>
        <p:spPr>
          <a:xfrm>
            <a:off x="1970910" y="2386345"/>
            <a:ext cx="4693126" cy="640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78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97B6B91B-3F6B-BAF7-3907-10B8DC90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9F07770C-1B8F-34F8-9364-C952781C1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ML-</a:t>
            </a:r>
            <a:r>
              <a:rPr lang="de-DE" dirty="0" err="1"/>
              <a:t>Entscheidunsbäume</a:t>
            </a:r>
            <a:r>
              <a:rPr lang="de-DE" dirty="0"/>
              <a:t> &amp; Gradient </a:t>
            </a:r>
            <a:r>
              <a:rPr lang="de-DE" dirty="0" err="1"/>
              <a:t>Boosting</a:t>
            </a:r>
            <a:endParaRPr lang="de-DE" b="1" dirty="0"/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CB73DD33-2F01-2559-FF79-B7F6038D56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97585"/>
            <a:ext cx="732672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Was sind </a:t>
            </a:r>
            <a:r>
              <a:rPr lang="de-DE" b="1" dirty="0"/>
              <a:t>Entscheidungsbäume</a:t>
            </a:r>
            <a:r>
              <a:rPr lang="de-DE" dirty="0"/>
              <a:t>?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Supervised</a:t>
            </a:r>
            <a:r>
              <a:rPr lang="de-DE" dirty="0"/>
              <a:t> Learning für Klassifikation &amp; Regression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Entscheidungen anhand einfacher "Wenn-Dann"-Regeln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Warum </a:t>
            </a:r>
            <a:r>
              <a:rPr lang="de-DE" b="1" dirty="0"/>
              <a:t>Gradient (</a:t>
            </a:r>
            <a:r>
              <a:rPr lang="de-DE" b="1" dirty="0" err="1"/>
              <a:t>Tree</a:t>
            </a:r>
            <a:r>
              <a:rPr lang="de-DE" b="1" dirty="0"/>
              <a:t>) </a:t>
            </a:r>
            <a:r>
              <a:rPr lang="de-DE" b="1" dirty="0" err="1"/>
              <a:t>Boosting</a:t>
            </a:r>
            <a:r>
              <a:rPr lang="de-DE" dirty="0"/>
              <a:t>?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Kombiniert viele schwache Modelle zu einem starken Gesamtmodell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Korrigiert Fehler schrittweise durch Gradient Descent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Drei zentrale Bausteine: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Loss </a:t>
            </a:r>
            <a:r>
              <a:rPr lang="de-DE" dirty="0" err="1"/>
              <a:t>Function</a:t>
            </a:r>
            <a:r>
              <a:rPr lang="de-DE" dirty="0"/>
              <a:t> – misst den Vorhersagefehler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Learner</a:t>
            </a:r>
            <a:r>
              <a:rPr lang="de-DE" dirty="0"/>
              <a:t> – meist flache Entscheidungsbäume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Additives Model – Fehler werden iterativ reduziert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668156B-794E-AE64-3B7C-967D2971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400" y="215119"/>
            <a:ext cx="2881898" cy="1794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28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D630C67-0E84-0B85-92B5-6B390F336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>
            <a:extLst>
              <a:ext uri="{FF2B5EF4-FFF2-40B4-BE49-F238E27FC236}">
                <a16:creationId xmlns:a16="http://schemas.microsoft.com/office/drawing/2014/main" id="{E028D7F4-9315-E10B-83C3-79E2B91973B5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6622" r="16622"/>
          <a:stretch/>
        </p:blipFill>
        <p:spPr>
          <a:xfrm>
            <a:off x="6598850" y="0"/>
            <a:ext cx="2588100" cy="5143500"/>
          </a:xfrm>
          <a:prstGeom prst="rect">
            <a:avLst/>
          </a:prstGeom>
        </p:spPr>
      </p:pic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D89FF690-5EC8-84BD-9D33-20B881F11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Ergebnisse (1) – Positionsangepasster </a:t>
            </a:r>
            <a:r>
              <a:rPr lang="de-DE" dirty="0" err="1"/>
              <a:t>xg</a:t>
            </a:r>
            <a:endParaRPr lang="de-DE" b="1" dirty="0"/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97755F83-14FB-D3B9-EF8E-0FE95D2B06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97585"/>
            <a:ext cx="587885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Stürmer</a:t>
            </a:r>
            <a:r>
              <a:rPr lang="de-DE" dirty="0"/>
              <a:t>: 1276 Tore bei niedrigeren </a:t>
            </a:r>
            <a:r>
              <a:rPr lang="de-DE" dirty="0" err="1"/>
              <a:t>xG</a:t>
            </a:r>
            <a:r>
              <a:rPr lang="de-DE" dirty="0"/>
              <a:t>-Werten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Überperformance, hohe Abschlussqualität </a:t>
            </a:r>
            <a:r>
              <a:rPr lang="de-DE" dirty="0">
                <a:sym typeface="Wingdings" panose="05000000000000000000" pitchFamily="2" charset="2"/>
              </a:rPr>
              <a:t> Schüsse von Stürmern höher bewerten?!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Mittelfeldspieler</a:t>
            </a:r>
            <a:r>
              <a:rPr lang="de-DE" dirty="0"/>
              <a:t>: 411 </a:t>
            </a:r>
            <a:r>
              <a:rPr lang="de-DE" dirty="0" err="1"/>
              <a:t>xG</a:t>
            </a:r>
            <a:r>
              <a:rPr lang="de-DE" dirty="0"/>
              <a:t>, 398 Tore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Unterperformance, schwächere Chancenverwertung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Verteidiger</a:t>
            </a:r>
            <a:r>
              <a:rPr lang="de-DE" dirty="0"/>
              <a:t>: </a:t>
            </a:r>
            <a:r>
              <a:rPr lang="de-DE" dirty="0" err="1"/>
              <a:t>xG</a:t>
            </a:r>
            <a:r>
              <a:rPr lang="de-DE" dirty="0"/>
              <a:t> stets &lt; tatsächliche Tore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Überperformance, effizient trotz seltener Chancen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Fazit</a:t>
            </a:r>
            <a:r>
              <a:rPr lang="de-DE" dirty="0"/>
              <a:t>: Unterschiedliche Spielerrollen zeigen deutliche Abweichungen zwischen erwartetem und tatsächlichem Torerfolg – wichtig für Modellkalibrierung &amp; Spielerbewertung </a:t>
            </a:r>
            <a:r>
              <a:rPr lang="de-DE" dirty="0">
                <a:sym typeface="Wingdings" panose="05000000000000000000" pitchFamily="2" charset="2"/>
              </a:rPr>
              <a:t> Daten individuell trainieren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2CBABB-6303-E913-299D-9A6842DD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44" y="0"/>
            <a:ext cx="2588312" cy="1775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D1EE06-5741-006E-8E28-EB81FD52B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638" y="1775460"/>
            <a:ext cx="2588312" cy="17754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E9347B-375D-7341-208D-D9CDF219D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638" y="3550920"/>
            <a:ext cx="2588312" cy="160659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C7C0E7-02D9-CABF-EAFB-8ECAE3AED12A}"/>
              </a:ext>
            </a:extLst>
          </p:cNvPr>
          <p:cNvSpPr txBox="1"/>
          <p:nvPr/>
        </p:nvSpPr>
        <p:spPr>
          <a:xfrm>
            <a:off x="7426448" y="1174648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Stürmer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FA102E-EABC-7440-0458-D600915081E6}"/>
              </a:ext>
            </a:extLst>
          </p:cNvPr>
          <p:cNvSpPr txBox="1"/>
          <p:nvPr/>
        </p:nvSpPr>
        <p:spPr>
          <a:xfrm>
            <a:off x="7426448" y="3096451"/>
            <a:ext cx="9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Mittelfeld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57BAA8-CDF3-21C5-8C3F-2995F8FE677F}"/>
              </a:ext>
            </a:extLst>
          </p:cNvPr>
          <p:cNvSpPr txBox="1"/>
          <p:nvPr/>
        </p:nvSpPr>
        <p:spPr>
          <a:xfrm>
            <a:off x="7426448" y="4718022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Abwehr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6E51AA-EAFC-93A5-F078-F92A4BE29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7738" y="4391384"/>
            <a:ext cx="3405600" cy="6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9137A71C-B99F-5A00-5598-AC0F5682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>
            <a:extLst>
              <a:ext uri="{FF2B5EF4-FFF2-40B4-BE49-F238E27FC236}">
                <a16:creationId xmlns:a16="http://schemas.microsoft.com/office/drawing/2014/main" id="{55B550FB-EEE7-623F-8839-728DC270D1DA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6622" r="16622"/>
          <a:stretch/>
        </p:blipFill>
        <p:spPr>
          <a:xfrm>
            <a:off x="6598850" y="0"/>
            <a:ext cx="2588100" cy="5143500"/>
          </a:xfrm>
          <a:prstGeom prst="rect">
            <a:avLst/>
          </a:prstGeom>
        </p:spPr>
      </p:pic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388B3435-9134-3F30-79B2-7E8B420E27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Ergebnisse (1) – Positionsangepasster </a:t>
            </a:r>
            <a:r>
              <a:rPr lang="de-DE" dirty="0" err="1"/>
              <a:t>xg</a:t>
            </a:r>
            <a:endParaRPr lang="de-DE" b="1" dirty="0"/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60FBA6FB-0220-7EF0-BA21-0B72BC1675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97585"/>
            <a:ext cx="587885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Anpassung des Trainingsdatensatzes (3x)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 wird für jede Position trainiert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Forward Adjusted </a:t>
            </a:r>
            <a:r>
              <a:rPr lang="en-US" dirty="0" err="1"/>
              <a:t>xG</a:t>
            </a:r>
            <a:endParaRPr lang="en-US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Midfield Adjusted </a:t>
            </a:r>
            <a:r>
              <a:rPr lang="en-US" dirty="0" err="1"/>
              <a:t>xG</a:t>
            </a:r>
            <a:endParaRPr lang="en-US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Defender Adjusted </a:t>
            </a:r>
            <a:r>
              <a:rPr lang="en-US" dirty="0" err="1"/>
              <a:t>xG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Ziel: Empirische Belege liefern, dass jede Position unterschiedliche Effizienzlevel über das gesamte Datenspektrum hinweg aufweist.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BD23D90-CC0C-3739-4B83-DC66276F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02" y="3870300"/>
            <a:ext cx="3909399" cy="112023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BEE9D6C-AD1C-63CA-CA96-458E498F1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744" y="0"/>
            <a:ext cx="2588312" cy="17754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B1CE028-1554-755B-D74B-B553114F8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638" y="1775460"/>
            <a:ext cx="2588312" cy="17754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F693F13-3608-EB47-A37C-E9662AACE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638" y="3550920"/>
            <a:ext cx="2588312" cy="16065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8CF292-A0BF-384A-0A87-6745C60CACD1}"/>
              </a:ext>
            </a:extLst>
          </p:cNvPr>
          <p:cNvSpPr txBox="1"/>
          <p:nvPr/>
        </p:nvSpPr>
        <p:spPr>
          <a:xfrm>
            <a:off x="7426448" y="1174648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Stürmer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02AE35B-3E50-8063-B6CD-744FA07D4916}"/>
              </a:ext>
            </a:extLst>
          </p:cNvPr>
          <p:cNvSpPr txBox="1"/>
          <p:nvPr/>
        </p:nvSpPr>
        <p:spPr>
          <a:xfrm>
            <a:off x="7426448" y="3096451"/>
            <a:ext cx="9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Mittelfeld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AB7C65-9D76-9689-4B59-A119E00107AC}"/>
              </a:ext>
            </a:extLst>
          </p:cNvPr>
          <p:cNvSpPr txBox="1"/>
          <p:nvPr/>
        </p:nvSpPr>
        <p:spPr>
          <a:xfrm>
            <a:off x="7426448" y="4718022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Raleway" pitchFamily="2" charset="0"/>
              </a:rPr>
              <a:t>Abwehr</a:t>
            </a:r>
          </a:p>
        </p:txBody>
      </p:sp>
    </p:spTree>
    <p:extLst>
      <p:ext uri="{BB962C8B-B14F-4D97-AF65-F5344CB8AC3E}">
        <p14:creationId xmlns:p14="http://schemas.microsoft.com/office/powerpoint/2010/main" val="367909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73C31423-FA2D-C67F-8034-83F877EA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>
            <a:extLst>
              <a:ext uri="{FF2B5EF4-FFF2-40B4-BE49-F238E27FC236}">
                <a16:creationId xmlns:a16="http://schemas.microsoft.com/office/drawing/2014/main" id="{20578E2C-EE2C-E8EB-2AE8-DD65061CC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295125"/>
            <a:ext cx="420703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Ergebnisse (2) – Spielerangepasster </a:t>
            </a:r>
            <a:r>
              <a:rPr lang="de-DE" dirty="0" err="1"/>
              <a:t>xg</a:t>
            </a:r>
            <a:endParaRPr lang="de-DE" sz="1600" dirty="0"/>
          </a:p>
        </p:txBody>
      </p:sp>
      <p:pic>
        <p:nvPicPr>
          <p:cNvPr id="311" name="Google Shape;311;p29">
            <a:extLst>
              <a:ext uri="{FF2B5EF4-FFF2-40B4-BE49-F238E27FC236}">
                <a16:creationId xmlns:a16="http://schemas.microsoft.com/office/drawing/2014/main" id="{CCF27690-12B8-0D89-0308-25680F4BC0E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063" r="19724"/>
          <a:stretch/>
        </p:blipFill>
        <p:spPr>
          <a:xfrm>
            <a:off x="0" y="0"/>
            <a:ext cx="3405600" cy="5143500"/>
          </a:xfrm>
          <a:prstGeom prst="rect">
            <a:avLst/>
          </a:prstGeom>
        </p:spPr>
      </p:pic>
      <p:sp>
        <p:nvSpPr>
          <p:cNvPr id="4" name="Google Shape;340;p32">
            <a:extLst>
              <a:ext uri="{FF2B5EF4-FFF2-40B4-BE49-F238E27FC236}">
                <a16:creationId xmlns:a16="http://schemas.microsoft.com/office/drawing/2014/main" id="{CDFE3A1F-4AC4-BC2D-85A5-EEF3DEA847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438" y="1827213"/>
            <a:ext cx="5008562" cy="2710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„Wie viel besser performen Top-Stürmer wie Lionel Messi im Vergleich zu normalen Spielern und dem durchschnittlichen </a:t>
            </a:r>
            <a:r>
              <a:rPr lang="de-DE" i="1" dirty="0" err="1"/>
              <a:t>xG</a:t>
            </a:r>
            <a:r>
              <a:rPr lang="de-DE" i="1" dirty="0"/>
              <a:t>?“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Top-Stürmer: In der Regel Tore &gt; </a:t>
            </a:r>
            <a:r>
              <a:rPr lang="de-DE" dirty="0" err="1"/>
              <a:t>xG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Messi: 415 Tore aus 342 </a:t>
            </a:r>
            <a:r>
              <a:rPr lang="de-DE" dirty="0" err="1"/>
              <a:t>xG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Suarez: 125 Tore aus 107 </a:t>
            </a:r>
            <a:r>
              <a:rPr lang="de-DE" dirty="0" err="1"/>
              <a:t>xG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A9381C2-D645-F4A3-08EE-8A32D4AE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2" y="3709667"/>
            <a:ext cx="2856958" cy="1359785"/>
          </a:xfrm>
          <a:prstGeom prst="rect">
            <a:avLst/>
          </a:prstGeom>
        </p:spPr>
      </p:pic>
      <p:pic>
        <p:nvPicPr>
          <p:cNvPr id="1028" name="Picture 4" descr="4k Wallpaper Lionel Messi FC Barcelona 2019">
            <a:extLst>
              <a:ext uri="{FF2B5EF4-FFF2-40B4-BE49-F238E27FC236}">
                <a16:creationId xmlns:a16="http://schemas.microsoft.com/office/drawing/2014/main" id="{6B6DCCF3-EC18-97A2-0575-2D7A4C3F5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2" b="-9798"/>
          <a:stretch/>
        </p:blipFill>
        <p:spPr bwMode="auto">
          <a:xfrm>
            <a:off x="0" y="0"/>
            <a:ext cx="3405600" cy="57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A78FEFD0-2B4B-7667-35A9-1B0749AD4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>
            <a:extLst>
              <a:ext uri="{FF2B5EF4-FFF2-40B4-BE49-F238E27FC236}">
                <a16:creationId xmlns:a16="http://schemas.microsoft.com/office/drawing/2014/main" id="{4FFA5040-5F48-2C33-124C-5A9D636D1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675885"/>
            <a:ext cx="9143996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Einführendes Video (DFL)</a:t>
            </a:r>
            <a:endParaRPr lang="de-DE" sz="1200" dirty="0"/>
          </a:p>
        </p:txBody>
      </p:sp>
      <p:pic>
        <p:nvPicPr>
          <p:cNvPr id="2" name="Onlinemedien 1" title="Bundesliga Match Facts powered by AWS - Expected Goals (xGoals) und Realformation">
            <a:hlinkClick r:id="" action="ppaction://media"/>
            <a:extLst>
              <a:ext uri="{FF2B5EF4-FFF2-40B4-BE49-F238E27FC236}">
                <a16:creationId xmlns:a16="http://schemas.microsoft.com/office/drawing/2014/main" id="{6A1157A3-B747-289A-2FC7-C0A7AD2702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15645" y="1632250"/>
            <a:ext cx="5912709" cy="33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DF0E0AFD-6215-F32B-35E5-69F631D54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>
            <a:extLst>
              <a:ext uri="{FF2B5EF4-FFF2-40B4-BE49-F238E27FC236}">
                <a16:creationId xmlns:a16="http://schemas.microsoft.com/office/drawing/2014/main" id="{052AB317-EE14-F497-1948-A9CFDC97E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295125"/>
            <a:ext cx="420703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Ergebnisse (2) – Spielerangepasster </a:t>
            </a:r>
            <a:r>
              <a:rPr lang="de-DE" dirty="0" err="1"/>
              <a:t>xg</a:t>
            </a:r>
            <a:endParaRPr lang="de-DE" sz="1600" dirty="0"/>
          </a:p>
        </p:txBody>
      </p:sp>
      <p:pic>
        <p:nvPicPr>
          <p:cNvPr id="311" name="Google Shape;311;p29">
            <a:extLst>
              <a:ext uri="{FF2B5EF4-FFF2-40B4-BE49-F238E27FC236}">
                <a16:creationId xmlns:a16="http://schemas.microsoft.com/office/drawing/2014/main" id="{44162245-39CE-238E-AC97-7E02145FD44F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063" r="19724"/>
          <a:stretch/>
        </p:blipFill>
        <p:spPr>
          <a:xfrm>
            <a:off x="0" y="0"/>
            <a:ext cx="3405600" cy="5143500"/>
          </a:xfrm>
          <a:prstGeom prst="rect">
            <a:avLst/>
          </a:prstGeom>
        </p:spPr>
      </p:pic>
      <p:sp>
        <p:nvSpPr>
          <p:cNvPr id="4" name="Google Shape;340;p32">
            <a:extLst>
              <a:ext uri="{FF2B5EF4-FFF2-40B4-BE49-F238E27FC236}">
                <a16:creationId xmlns:a16="http://schemas.microsoft.com/office/drawing/2014/main" id="{9D39C3F7-CC5C-642D-13E9-8B185E89C5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438" y="1827213"/>
            <a:ext cx="5008562" cy="2710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2300 Messi-Schüsse als Trainingsdaten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Vergleich der </a:t>
            </a:r>
            <a:r>
              <a:rPr lang="de-DE" dirty="0" err="1"/>
              <a:t>xG</a:t>
            </a:r>
            <a:r>
              <a:rPr lang="de-DE" dirty="0"/>
              <a:t>-Werte mit restlichem Datensatz (Nicht-Messi-Schüsse) </a:t>
            </a:r>
          </a:p>
        </p:txBody>
      </p:sp>
      <p:pic>
        <p:nvPicPr>
          <p:cNvPr id="1028" name="Picture 4" descr="4k Wallpaper Lionel Messi FC Barcelona 2019">
            <a:extLst>
              <a:ext uri="{FF2B5EF4-FFF2-40B4-BE49-F238E27FC236}">
                <a16:creationId xmlns:a16="http://schemas.microsoft.com/office/drawing/2014/main" id="{000F2F31-2DF2-81F5-F3FD-CA676F029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2" b="-9798"/>
          <a:stretch/>
        </p:blipFill>
        <p:spPr bwMode="auto">
          <a:xfrm>
            <a:off x="0" y="0"/>
            <a:ext cx="3405600" cy="57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A72E46-7D3A-6C52-2BD1-4DCBC5047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18" y="4127535"/>
            <a:ext cx="2797764" cy="8196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AED58C-2973-9BB7-B405-9B49EB172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365" y="2937024"/>
            <a:ext cx="4816257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2BDDE359-5216-DA12-0305-3C0E99F9A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917EA002-D054-476B-B1FA-2B15BCC32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Ergebnisse (3) – Benchmarking</a:t>
            </a:r>
            <a:endParaRPr lang="de-DE" b="1" dirty="0"/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B4BF6A8C-3739-5EED-458C-5B16D03B00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697585"/>
            <a:ext cx="587885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Anwendung des </a:t>
            </a:r>
            <a:r>
              <a:rPr lang="de-DE" dirty="0" err="1"/>
              <a:t>xG</a:t>
            </a:r>
            <a:r>
              <a:rPr lang="de-DE" dirty="0"/>
              <a:t>-Modells auf das Champions-League-Finalspiel Real Madrid vs. Liverpool (2017/18)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Vergleich der kumulierten </a:t>
            </a:r>
            <a:r>
              <a:rPr lang="de-DE" dirty="0" err="1"/>
              <a:t>xG</a:t>
            </a:r>
            <a:r>
              <a:rPr lang="de-DE" dirty="0"/>
              <a:t>-Werte: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StatsBomb</a:t>
            </a:r>
            <a:r>
              <a:rPr lang="de-DE" dirty="0"/>
              <a:t>: 2,7 </a:t>
            </a:r>
            <a:r>
              <a:rPr lang="de-DE" dirty="0" err="1"/>
              <a:t>xG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FBRef</a:t>
            </a:r>
            <a:r>
              <a:rPr lang="de-DE" dirty="0"/>
              <a:t>: 3,4 </a:t>
            </a:r>
            <a:r>
              <a:rPr lang="de-DE" dirty="0" err="1"/>
              <a:t>xG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Infogol</a:t>
            </a:r>
            <a:r>
              <a:rPr lang="de-DE" dirty="0"/>
              <a:t>: 3,59 </a:t>
            </a:r>
            <a:r>
              <a:rPr lang="de-DE" dirty="0" err="1"/>
              <a:t>xG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Vorgeschlagenes Modell: 3,4 </a:t>
            </a:r>
            <a:r>
              <a:rPr lang="de-DE" dirty="0" err="1"/>
              <a:t>xG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Fazit</a:t>
            </a:r>
            <a:r>
              <a:rPr lang="de-DE" dirty="0"/>
              <a:t>: Das Modell zeigt valide Ergebnisse im Vergleich zu anderen Quellen, Fallrückzieher von Bale ggf. etwas überbewertet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AE80F1-F648-EE6F-929D-2F1D69069EA6}"/>
              </a:ext>
            </a:extLst>
          </p:cNvPr>
          <p:cNvSpPr>
            <a:spLocks noGrp="1"/>
          </p:cNvSpPr>
          <p:nvPr>
            <p:ph type="pic" idx="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6" name="Picture 4" descr="champions league 4K wallpaper">
            <a:extLst>
              <a:ext uri="{FF2B5EF4-FFF2-40B4-BE49-F238E27FC236}">
                <a16:creationId xmlns:a16="http://schemas.microsoft.com/office/drawing/2014/main" id="{43C677A0-6B68-9653-3B32-30837208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50" y="0"/>
            <a:ext cx="254515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4A75C66-4382-CEE0-22CB-E277DD6B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340" y="273846"/>
            <a:ext cx="3265338" cy="7540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07A64E-DB65-EE3C-D9F3-0E68331E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38" y="2453600"/>
            <a:ext cx="3924640" cy="9221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43A7C60-466F-28B2-EB6F-04E84E1EB278}"/>
              </a:ext>
            </a:extLst>
          </p:cNvPr>
          <p:cNvSpPr/>
          <p:nvPr/>
        </p:nvSpPr>
        <p:spPr>
          <a:xfrm>
            <a:off x="5158740" y="3063240"/>
            <a:ext cx="36499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8B4C812-A8C8-6BB8-251E-6C7614582C40}"/>
              </a:ext>
            </a:extLst>
          </p:cNvPr>
          <p:cNvSpPr/>
          <p:nvPr/>
        </p:nvSpPr>
        <p:spPr>
          <a:xfrm>
            <a:off x="5158740" y="2800390"/>
            <a:ext cx="3649980" cy="13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59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765E1506-4A4E-831D-E52B-5DE82250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9948BDF3-425E-570B-B347-6705EDD14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de-DE" sz="2900"/>
              <a:t>Fazit, Limitationen &amp; Ausblick</a:t>
            </a:r>
            <a:endParaRPr lang="de-DE" sz="2900" b="1"/>
          </a:p>
        </p:txBody>
      </p:sp>
      <p:graphicFrame>
        <p:nvGraphicFramePr>
          <p:cNvPr id="342" name="Google Shape;340;p32">
            <a:extLst>
              <a:ext uri="{FF2B5EF4-FFF2-40B4-BE49-F238E27FC236}">
                <a16:creationId xmlns:a16="http://schemas.microsoft.com/office/drawing/2014/main" id="{E2E26F17-5A26-5D1F-9081-9CAAEFEFC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44103"/>
              </p:ext>
            </p:extLst>
          </p:nvPr>
        </p:nvGraphicFramePr>
        <p:xfrm>
          <a:off x="713225" y="1208225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9876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1" y="675885"/>
            <a:ext cx="9143996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"Das Runde muss </a:t>
            </a:r>
            <a:r>
              <a:rPr lang="de-DE" dirty="0" err="1"/>
              <a:t>inS</a:t>
            </a:r>
            <a:r>
              <a:rPr lang="de-DE" dirty="0"/>
              <a:t> Eckige.„ </a:t>
            </a:r>
            <a:r>
              <a:rPr lang="de-DE" sz="1200" dirty="0"/>
              <a:t> Sepp Herberger</a:t>
            </a:r>
          </a:p>
        </p:txBody>
      </p:sp>
      <p:pic>
        <p:nvPicPr>
          <p:cNvPr id="319" name="Google Shape;319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5033" b="19187"/>
          <a:stretch/>
        </p:blipFill>
        <p:spPr>
          <a:xfrm>
            <a:off x="0" y="2229750"/>
            <a:ext cx="9143997" cy="2913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40DAB275-DED0-222F-DDBB-B6099DEE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>
            <a:extLst>
              <a:ext uri="{FF2B5EF4-FFF2-40B4-BE49-F238E27FC236}">
                <a16:creationId xmlns:a16="http://schemas.microsoft.com/office/drawing/2014/main" id="{56E267F2-8AF0-A7E6-5F66-A782AE394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675885"/>
            <a:ext cx="9143996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XG erklärt</a:t>
            </a:r>
            <a:endParaRPr lang="de-DE" sz="1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1D30A5-A3F9-67FD-4514-CD72DE7D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69" y="2219914"/>
            <a:ext cx="3093617" cy="2073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A8D666F-B61D-A5A3-5CA1-069EA6954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269933"/>
              </p:ext>
            </p:extLst>
          </p:nvPr>
        </p:nvGraphicFramePr>
        <p:xfrm>
          <a:off x="292714" y="1510785"/>
          <a:ext cx="5023447" cy="349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328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2FA7BD06-6924-9AC1-615B-71C08FE1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>
            <a:extLst>
              <a:ext uri="{FF2B5EF4-FFF2-40B4-BE49-F238E27FC236}">
                <a16:creationId xmlns:a16="http://schemas.microsoft.com/office/drawing/2014/main" id="{B5AD8A1D-1EB5-92AA-B0CF-B2659F8911E3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6622" r="16622"/>
          <a:stretch/>
        </p:blipFill>
        <p:spPr>
          <a:xfrm>
            <a:off x="6598850" y="0"/>
            <a:ext cx="2588100" cy="5143500"/>
          </a:xfrm>
          <a:prstGeom prst="rect">
            <a:avLst/>
          </a:prstGeom>
        </p:spPr>
      </p:pic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6A622C63-DA27-E761-75A4-646E3273C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8788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 err="1"/>
              <a:t>xG</a:t>
            </a:r>
            <a:r>
              <a:rPr lang="de-DE" dirty="0"/>
              <a:t> – Historie, Motivation &amp; Bedeutung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C3584049-6C08-8FAD-6F15-A8039E7F44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313138"/>
            <a:ext cx="5878849" cy="3168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Historie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Früher: Skepsis und anderer Fokus in Fußballstatistiken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Wachsende Akzeptanz: Zitat Wenger (2017) und Einstieg von Opta &amp; </a:t>
            </a:r>
            <a:r>
              <a:rPr lang="de-DE" dirty="0" err="1"/>
              <a:t>StatsBomb</a:t>
            </a:r>
            <a:endParaRPr lang="de-DE" dirty="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Heute: Wettbewerbsvorteil für datengetriebene Clubs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Motivation &amp; Bedeutung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Fußball ist torarm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Effizienz entscheidend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</a:t>
            </a:r>
            <a:r>
              <a:rPr lang="de-DE" dirty="0"/>
              <a:t> bewertet Chancenqualität, nicht nur Tore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Klassische Torstatistiken oft trügerisch - Beispiele: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15 Tore bei </a:t>
            </a:r>
            <a:r>
              <a:rPr lang="de-DE" dirty="0" err="1"/>
              <a:t>xG</a:t>
            </a:r>
            <a:r>
              <a:rPr lang="de-DE" dirty="0"/>
              <a:t> 20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ineffizient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10 Tore bei </a:t>
            </a:r>
            <a:r>
              <a:rPr lang="de-DE" dirty="0" err="1"/>
              <a:t>xG</a:t>
            </a:r>
            <a:r>
              <a:rPr lang="de-DE" dirty="0"/>
              <a:t> 7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effizient</a:t>
            </a:r>
          </a:p>
        </p:txBody>
      </p:sp>
    </p:spTree>
    <p:extLst>
      <p:ext uri="{BB962C8B-B14F-4D97-AF65-F5344CB8AC3E}">
        <p14:creationId xmlns:p14="http://schemas.microsoft.com/office/powerpoint/2010/main" val="240736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86A519F-B391-AE29-5EBB-EC20CF51C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>
            <a:extLst>
              <a:ext uri="{FF2B5EF4-FFF2-40B4-BE49-F238E27FC236}">
                <a16:creationId xmlns:a16="http://schemas.microsoft.com/office/drawing/2014/main" id="{BF25BBAA-3376-94CD-A029-592D85CAD45A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6622" r="16622"/>
          <a:stretch/>
        </p:blipFill>
        <p:spPr>
          <a:xfrm>
            <a:off x="6598850" y="0"/>
            <a:ext cx="2588100" cy="5143500"/>
          </a:xfrm>
          <a:prstGeom prst="rect">
            <a:avLst/>
          </a:prstGeom>
        </p:spPr>
      </p:pic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32F5563F-EBD3-A230-5173-895CDAD30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Anwendungsbereiche von </a:t>
            </a:r>
            <a:r>
              <a:rPr lang="de-DE" dirty="0" err="1"/>
              <a:t>xG</a:t>
            </a:r>
            <a:r>
              <a:rPr lang="de-DE" dirty="0"/>
              <a:t> in der Industrie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25A2E559-20BF-EA18-0377-726561691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33436"/>
              </p:ext>
            </p:extLst>
          </p:nvPr>
        </p:nvGraphicFramePr>
        <p:xfrm>
          <a:off x="236125" y="1607127"/>
          <a:ext cx="6096000" cy="2996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oogle Shape;311;p29">
            <a:extLst>
              <a:ext uri="{FF2B5EF4-FFF2-40B4-BE49-F238E27FC236}">
                <a16:creationId xmlns:a16="http://schemas.microsoft.com/office/drawing/2014/main" id="{935AC397-B9D5-F889-D477-A0855C284EE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 l="12137" r="32358"/>
          <a:stretch/>
        </p:blipFill>
        <p:spPr>
          <a:xfrm>
            <a:off x="6598848" y="0"/>
            <a:ext cx="258810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64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FE527026-A1BB-9496-E496-E8FA9AFB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1AC90FAB-9F23-FC16-0095-81E1E84DD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dirty="0"/>
              <a:t>Ziele des Papers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49038C7-0333-A41E-F9C1-BEBE1E6C02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340284"/>
              </p:ext>
            </p:extLst>
          </p:nvPr>
        </p:nvGraphicFramePr>
        <p:xfrm>
          <a:off x="236125" y="1112200"/>
          <a:ext cx="6096000" cy="349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Bildplatzhalter 4" descr="Ein Bild, das Gras, Person, draußen, Sportausrüstung enthält.&#10;&#10;KI-generierte Inhalte können fehlerhaft sein.">
            <a:extLst>
              <a:ext uri="{FF2B5EF4-FFF2-40B4-BE49-F238E27FC236}">
                <a16:creationId xmlns:a16="http://schemas.microsoft.com/office/drawing/2014/main" id="{F26BFF9B-214F-AD5B-E125-3F20994DCAE5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4809" r="31071"/>
          <a:stretch/>
        </p:blipFill>
        <p:spPr>
          <a:xfrm>
            <a:off x="6647341" y="0"/>
            <a:ext cx="2588100" cy="5143500"/>
          </a:xfrm>
        </p:spPr>
      </p:pic>
    </p:spTree>
    <p:extLst>
      <p:ext uri="{BB962C8B-B14F-4D97-AF65-F5344CB8AC3E}">
        <p14:creationId xmlns:p14="http://schemas.microsoft.com/office/powerpoint/2010/main" val="258110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496B8EA-321A-887C-6680-476C00C3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>
            <a:extLst>
              <a:ext uri="{FF2B5EF4-FFF2-40B4-BE49-F238E27FC236}">
                <a16:creationId xmlns:a16="http://schemas.microsoft.com/office/drawing/2014/main" id="{47B2DDA1-3E7E-CCA7-9108-86EF5B313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Wissenschaftliche Perspektiven auf </a:t>
            </a:r>
            <a:r>
              <a:rPr lang="de-DE" dirty="0" err="1"/>
              <a:t>xG</a:t>
            </a:r>
            <a:endParaRPr dirty="0"/>
          </a:p>
        </p:txBody>
      </p:sp>
      <p:sp>
        <p:nvSpPr>
          <p:cNvPr id="456" name="Google Shape;456;p40">
            <a:extLst>
              <a:ext uri="{FF2B5EF4-FFF2-40B4-BE49-F238E27FC236}">
                <a16:creationId xmlns:a16="http://schemas.microsoft.com/office/drawing/2014/main" id="{46770177-B8BA-948D-036A-B3E28F63AF3F}"/>
              </a:ext>
            </a:extLst>
          </p:cNvPr>
          <p:cNvSpPr txBox="1"/>
          <p:nvPr/>
        </p:nvSpPr>
        <p:spPr>
          <a:xfrm flipH="1">
            <a:off x="1102199" y="1465750"/>
            <a:ext cx="3691473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Lucey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et al. (2015):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Einführung von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Spatio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-temporalen Mustern zur Analyse von Schussqualität. Erkenntnis: Verteidigerpositionen müssen in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integriert werden</a:t>
            </a: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0">
            <a:extLst>
              <a:ext uri="{FF2B5EF4-FFF2-40B4-BE49-F238E27FC236}">
                <a16:creationId xmlns:a16="http://schemas.microsoft.com/office/drawing/2014/main" id="{779DBA59-15FE-D185-6AF7-082A55B5F256}"/>
              </a:ext>
            </a:extLst>
          </p:cNvPr>
          <p:cNvSpPr/>
          <p:nvPr/>
        </p:nvSpPr>
        <p:spPr>
          <a:xfrm>
            <a:off x="885750" y="16936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>
            <a:extLst>
              <a:ext uri="{FF2B5EF4-FFF2-40B4-BE49-F238E27FC236}">
                <a16:creationId xmlns:a16="http://schemas.microsoft.com/office/drawing/2014/main" id="{AB0F2D9C-9793-6D65-8DEE-286A3E32D8BA}"/>
              </a:ext>
            </a:extLst>
          </p:cNvPr>
          <p:cNvSpPr/>
          <p:nvPr/>
        </p:nvSpPr>
        <p:spPr>
          <a:xfrm>
            <a:off x="885750" y="25157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0">
            <a:extLst>
              <a:ext uri="{FF2B5EF4-FFF2-40B4-BE49-F238E27FC236}">
                <a16:creationId xmlns:a16="http://schemas.microsoft.com/office/drawing/2014/main" id="{F23A7785-872E-C22A-0677-3BCF433D136D}"/>
              </a:ext>
            </a:extLst>
          </p:cNvPr>
          <p:cNvSpPr/>
          <p:nvPr/>
        </p:nvSpPr>
        <p:spPr>
          <a:xfrm>
            <a:off x="885750" y="33378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0">
            <a:extLst>
              <a:ext uri="{FF2B5EF4-FFF2-40B4-BE49-F238E27FC236}">
                <a16:creationId xmlns:a16="http://schemas.microsoft.com/office/drawing/2014/main" id="{386A7491-B854-7896-BF09-2501A816F264}"/>
              </a:ext>
            </a:extLst>
          </p:cNvPr>
          <p:cNvSpPr txBox="1"/>
          <p:nvPr/>
        </p:nvSpPr>
        <p:spPr>
          <a:xfrm flipH="1">
            <a:off x="1098601" y="3114236"/>
            <a:ext cx="3469791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Fairchild et al. (2018):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Kombination von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Fraktalgeometrie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und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Machine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Learning zur besseren Berechnung von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 räumlich-zeitliche Bewegungen der Spieler entscheidend</a:t>
            </a:r>
            <a:endParaRPr sz="1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3" name="Google Shape;463;p40">
            <a:extLst>
              <a:ext uri="{FF2B5EF4-FFF2-40B4-BE49-F238E27FC236}">
                <a16:creationId xmlns:a16="http://schemas.microsoft.com/office/drawing/2014/main" id="{2184829A-AA4F-D41C-9605-AEBAFC04AA68}"/>
              </a:ext>
            </a:extLst>
          </p:cNvPr>
          <p:cNvSpPr/>
          <p:nvPr/>
        </p:nvSpPr>
        <p:spPr>
          <a:xfrm>
            <a:off x="885750" y="41599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>
            <a:extLst>
              <a:ext uri="{FF2B5EF4-FFF2-40B4-BE49-F238E27FC236}">
                <a16:creationId xmlns:a16="http://schemas.microsoft.com/office/drawing/2014/main" id="{64850C39-9100-BE5B-608E-EA7F505D3A59}"/>
              </a:ext>
            </a:extLst>
          </p:cNvPr>
          <p:cNvSpPr txBox="1"/>
          <p:nvPr/>
        </p:nvSpPr>
        <p:spPr>
          <a:xfrm flipH="1">
            <a:off x="1098601" y="3932050"/>
            <a:ext cx="3422051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Singh (2018) + </a:t>
            </a: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Decroos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et al. (2019):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Einführung von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expected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threat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xT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und VAEP (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Valuing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Actions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by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Estimating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Probabilities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 Parallel zur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-Entwicklung</a:t>
            </a:r>
            <a:endParaRPr lang="en-US"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5" name="Google Shape;465;p40">
            <a:extLst>
              <a:ext uri="{FF2B5EF4-FFF2-40B4-BE49-F238E27FC236}">
                <a16:creationId xmlns:a16="http://schemas.microsoft.com/office/drawing/2014/main" id="{8C9222F6-6E7E-2905-90DC-8FFEFBE1B305}"/>
              </a:ext>
            </a:extLst>
          </p:cNvPr>
          <p:cNvSpPr/>
          <p:nvPr/>
        </p:nvSpPr>
        <p:spPr>
          <a:xfrm>
            <a:off x="5225075" y="16936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0">
            <a:extLst>
              <a:ext uri="{FF2B5EF4-FFF2-40B4-BE49-F238E27FC236}">
                <a16:creationId xmlns:a16="http://schemas.microsoft.com/office/drawing/2014/main" id="{EF80C02A-1409-0DE6-0293-D0C4FABB3C6E}"/>
              </a:ext>
            </a:extLst>
          </p:cNvPr>
          <p:cNvSpPr txBox="1"/>
          <p:nvPr/>
        </p:nvSpPr>
        <p:spPr>
          <a:xfrm flipH="1">
            <a:off x="5437926" y="3974800"/>
            <a:ext cx="3422052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Brechot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&amp; </a:t>
            </a: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Flepp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(2020):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Nachweis, dass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ein besseres Maß für (langfristige) Teamleistung ist als reine Tore (kurzfristig)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logistische Regression</a:t>
            </a: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p40">
            <a:extLst>
              <a:ext uri="{FF2B5EF4-FFF2-40B4-BE49-F238E27FC236}">
                <a16:creationId xmlns:a16="http://schemas.microsoft.com/office/drawing/2014/main" id="{93D5060F-550F-F286-7CD1-40AF90253E02}"/>
              </a:ext>
            </a:extLst>
          </p:cNvPr>
          <p:cNvSpPr/>
          <p:nvPr/>
        </p:nvSpPr>
        <p:spPr>
          <a:xfrm>
            <a:off x="5225075" y="25157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0">
            <a:extLst>
              <a:ext uri="{FF2B5EF4-FFF2-40B4-BE49-F238E27FC236}">
                <a16:creationId xmlns:a16="http://schemas.microsoft.com/office/drawing/2014/main" id="{2BB00C3C-BCBF-DC3D-CE5C-C893CBE75E70}"/>
              </a:ext>
            </a:extLst>
          </p:cNvPr>
          <p:cNvSpPr txBox="1"/>
          <p:nvPr/>
        </p:nvSpPr>
        <p:spPr>
          <a:xfrm flipH="1">
            <a:off x="5437926" y="3152700"/>
            <a:ext cx="3422052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Madrero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(2020):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Distanz zum Tor als wichtigstes Kriterium. Einführung eines Teambasierten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-Modells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 </a:t>
            </a:r>
            <a:r>
              <a:rPr lang="en-US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Logistische</a:t>
            </a:r>
            <a:r>
              <a:rPr lang="en-US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 Regression, </a:t>
            </a:r>
            <a:r>
              <a:rPr lang="en-US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XGBoost</a:t>
            </a:r>
            <a:r>
              <a:rPr lang="en-US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 and </a:t>
            </a:r>
            <a:r>
              <a:rPr lang="en-US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Neuronale</a:t>
            </a:r>
            <a:r>
              <a:rPr lang="en-US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Netze</a:t>
            </a:r>
            <a:endParaRPr sz="1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40">
            <a:extLst>
              <a:ext uri="{FF2B5EF4-FFF2-40B4-BE49-F238E27FC236}">
                <a16:creationId xmlns:a16="http://schemas.microsoft.com/office/drawing/2014/main" id="{F17EA381-334D-35BB-6858-793D88662435}"/>
              </a:ext>
            </a:extLst>
          </p:cNvPr>
          <p:cNvSpPr/>
          <p:nvPr/>
        </p:nvSpPr>
        <p:spPr>
          <a:xfrm>
            <a:off x="5225075" y="33378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0">
            <a:extLst>
              <a:ext uri="{FF2B5EF4-FFF2-40B4-BE49-F238E27FC236}">
                <a16:creationId xmlns:a16="http://schemas.microsoft.com/office/drawing/2014/main" id="{00204FDD-0C86-9540-E542-FEFB4A9677A0}"/>
              </a:ext>
            </a:extLst>
          </p:cNvPr>
          <p:cNvSpPr txBox="1"/>
          <p:nvPr/>
        </p:nvSpPr>
        <p:spPr>
          <a:xfrm flipH="1">
            <a:off x="5437926" y="2306986"/>
            <a:ext cx="3422054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1000" b="1" dirty="0">
                <a:solidFill>
                  <a:schemeClr val="dk1"/>
                </a:solidFill>
                <a:latin typeface="Raleway"/>
                <a:sym typeface="Raleway"/>
              </a:rPr>
              <a:t>Cavus &amp; </a:t>
            </a:r>
            <a:r>
              <a:rPr lang="de-DE" sz="1000" b="1" dirty="0" err="1">
                <a:solidFill>
                  <a:schemeClr val="dk1"/>
                </a:solidFill>
                <a:latin typeface="Raleway"/>
                <a:sym typeface="Raleway"/>
              </a:rPr>
              <a:t>Biecek</a:t>
            </a:r>
            <a:r>
              <a:rPr lang="de-DE" sz="1000" b="1" dirty="0">
                <a:solidFill>
                  <a:schemeClr val="dk1"/>
                </a:solidFill>
                <a:latin typeface="Raleway"/>
                <a:sym typeface="Raleway"/>
              </a:rPr>
              <a:t> (2022): </a:t>
            </a:r>
            <a:r>
              <a:rPr lang="de-DE" sz="1000" dirty="0">
                <a:solidFill>
                  <a:schemeClr val="dk1"/>
                </a:solidFill>
                <a:latin typeface="Raleway"/>
                <a:sym typeface="Raleway"/>
              </a:rPr>
              <a:t>Einführung von </a:t>
            </a:r>
            <a:r>
              <a:rPr lang="de-DE" sz="1000" dirty="0" err="1">
                <a:solidFill>
                  <a:schemeClr val="dk1"/>
                </a:solidFill>
                <a:latin typeface="Raleway"/>
                <a:sym typeface="Raleway"/>
              </a:rPr>
              <a:t>Explainable</a:t>
            </a:r>
            <a:r>
              <a:rPr lang="de-DE" sz="1000" dirty="0">
                <a:solidFill>
                  <a:schemeClr val="dk1"/>
                </a:solidFill>
                <a:latin typeface="Raleway"/>
                <a:sym typeface="Raleway"/>
              </a:rPr>
              <a:t> AI in </a:t>
            </a:r>
            <a:r>
              <a:rPr lang="de-DE" sz="1000" dirty="0" err="1">
                <a:solidFill>
                  <a:schemeClr val="dk1"/>
                </a:solidFill>
                <a:latin typeface="Raleway"/>
                <a:sym typeface="Raleway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sym typeface="Raleway"/>
              </a:rPr>
              <a:t>-Modelle zur besseren Interpretierbarkeit.</a:t>
            </a:r>
            <a:endParaRPr sz="1000" dirty="0">
              <a:solidFill>
                <a:schemeClr val="dk1"/>
              </a:solidFill>
              <a:latin typeface="Raleway"/>
              <a:sym typeface="Raleway"/>
            </a:endParaRPr>
          </a:p>
        </p:txBody>
      </p:sp>
      <p:sp>
        <p:nvSpPr>
          <p:cNvPr id="471" name="Google Shape;471;p40">
            <a:extLst>
              <a:ext uri="{FF2B5EF4-FFF2-40B4-BE49-F238E27FC236}">
                <a16:creationId xmlns:a16="http://schemas.microsoft.com/office/drawing/2014/main" id="{D1A57A3F-D51E-EBCE-9ECA-45E748ABC31B}"/>
              </a:ext>
            </a:extLst>
          </p:cNvPr>
          <p:cNvSpPr/>
          <p:nvPr/>
        </p:nvSpPr>
        <p:spPr>
          <a:xfrm>
            <a:off x="5225075" y="4159900"/>
            <a:ext cx="85500" cy="8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2" name="Google Shape;472;p40">
            <a:extLst>
              <a:ext uri="{FF2B5EF4-FFF2-40B4-BE49-F238E27FC236}">
                <a16:creationId xmlns:a16="http://schemas.microsoft.com/office/drawing/2014/main" id="{AE67CCAE-DCD9-0313-C9E0-5746462FF46A}"/>
              </a:ext>
            </a:extLst>
          </p:cNvPr>
          <p:cNvCxnSpPr>
            <a:stCxn id="457" idx="4"/>
            <a:endCxn id="459" idx="0"/>
          </p:cNvCxnSpPr>
          <p:nvPr/>
        </p:nvCxnSpPr>
        <p:spPr>
          <a:xfrm>
            <a:off x="928500" y="17791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0">
            <a:extLst>
              <a:ext uri="{FF2B5EF4-FFF2-40B4-BE49-F238E27FC236}">
                <a16:creationId xmlns:a16="http://schemas.microsoft.com/office/drawing/2014/main" id="{3241BA82-8E5A-26C6-ED8D-AA82BDD0FEC7}"/>
              </a:ext>
            </a:extLst>
          </p:cNvPr>
          <p:cNvCxnSpPr>
            <a:stCxn id="459" idx="4"/>
            <a:endCxn id="461" idx="0"/>
          </p:cNvCxnSpPr>
          <p:nvPr/>
        </p:nvCxnSpPr>
        <p:spPr>
          <a:xfrm>
            <a:off x="928500" y="26012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0">
            <a:extLst>
              <a:ext uri="{FF2B5EF4-FFF2-40B4-BE49-F238E27FC236}">
                <a16:creationId xmlns:a16="http://schemas.microsoft.com/office/drawing/2014/main" id="{09D9AD54-D5DB-91C4-4183-80ADCCC34A5A}"/>
              </a:ext>
            </a:extLst>
          </p:cNvPr>
          <p:cNvCxnSpPr>
            <a:stCxn id="461" idx="4"/>
            <a:endCxn id="463" idx="0"/>
          </p:cNvCxnSpPr>
          <p:nvPr/>
        </p:nvCxnSpPr>
        <p:spPr>
          <a:xfrm>
            <a:off x="928500" y="34233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0">
            <a:extLst>
              <a:ext uri="{FF2B5EF4-FFF2-40B4-BE49-F238E27FC236}">
                <a16:creationId xmlns:a16="http://schemas.microsoft.com/office/drawing/2014/main" id="{B7975882-9439-1573-D0FD-7F7DD6B6204E}"/>
              </a:ext>
            </a:extLst>
          </p:cNvPr>
          <p:cNvCxnSpPr>
            <a:stCxn id="465" idx="4"/>
            <a:endCxn id="467" idx="0"/>
          </p:cNvCxnSpPr>
          <p:nvPr/>
        </p:nvCxnSpPr>
        <p:spPr>
          <a:xfrm>
            <a:off x="5267825" y="17791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0">
            <a:extLst>
              <a:ext uri="{FF2B5EF4-FFF2-40B4-BE49-F238E27FC236}">
                <a16:creationId xmlns:a16="http://schemas.microsoft.com/office/drawing/2014/main" id="{0677B4D7-D666-30A6-B6C8-687E374BCDE7}"/>
              </a:ext>
            </a:extLst>
          </p:cNvPr>
          <p:cNvCxnSpPr>
            <a:stCxn id="467" idx="4"/>
            <a:endCxn id="469" idx="0"/>
          </p:cNvCxnSpPr>
          <p:nvPr/>
        </p:nvCxnSpPr>
        <p:spPr>
          <a:xfrm>
            <a:off x="5267825" y="26012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0">
            <a:extLst>
              <a:ext uri="{FF2B5EF4-FFF2-40B4-BE49-F238E27FC236}">
                <a16:creationId xmlns:a16="http://schemas.microsoft.com/office/drawing/2014/main" id="{B2A1ABCB-6BCF-A937-DE84-3552FB93AB3E}"/>
              </a:ext>
            </a:extLst>
          </p:cNvPr>
          <p:cNvCxnSpPr>
            <a:stCxn id="469" idx="4"/>
            <a:endCxn id="471" idx="0"/>
          </p:cNvCxnSpPr>
          <p:nvPr/>
        </p:nvCxnSpPr>
        <p:spPr>
          <a:xfrm>
            <a:off x="5267825" y="3423300"/>
            <a:ext cx="0" cy="73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0">
            <a:extLst>
              <a:ext uri="{FF2B5EF4-FFF2-40B4-BE49-F238E27FC236}">
                <a16:creationId xmlns:a16="http://schemas.microsoft.com/office/drawing/2014/main" id="{1836ACDB-6FAE-DCAD-BE7E-553B2B8C13FD}"/>
              </a:ext>
            </a:extLst>
          </p:cNvPr>
          <p:cNvCxnSpPr>
            <a:stCxn id="463" idx="4"/>
            <a:endCxn id="471" idx="4"/>
          </p:cNvCxnSpPr>
          <p:nvPr/>
        </p:nvCxnSpPr>
        <p:spPr>
          <a:xfrm rot="-5400000" flipH="1">
            <a:off x="3097800" y="2076100"/>
            <a:ext cx="600" cy="43392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2;p40">
            <a:extLst>
              <a:ext uri="{FF2B5EF4-FFF2-40B4-BE49-F238E27FC236}">
                <a16:creationId xmlns:a16="http://schemas.microsoft.com/office/drawing/2014/main" id="{C80077C7-5D9B-B0F3-727E-61B1D60CEA75}"/>
              </a:ext>
            </a:extLst>
          </p:cNvPr>
          <p:cNvSpPr txBox="1"/>
          <p:nvPr/>
        </p:nvSpPr>
        <p:spPr>
          <a:xfrm flipH="1">
            <a:off x="1098601" y="2360500"/>
            <a:ext cx="3469791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Tippet (2018): 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‘‘The Expected Goals Philosophy’’: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Relevanz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und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Entwicklung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von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xG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.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Fehlende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Verteidigerpositionierung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Angriffe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ohne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Torschuss</a:t>
            </a:r>
            <a:r>
              <a:rPr lang="en-US" sz="1000" dirty="0">
                <a:solidFill>
                  <a:schemeClr val="dk1"/>
                </a:solidFill>
                <a:latin typeface="Raleway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Raleway"/>
              </a:rPr>
              <a:t>fehlen</a:t>
            </a:r>
            <a:endParaRPr lang="en-US" sz="1000" dirty="0">
              <a:solidFill>
                <a:schemeClr val="dk1"/>
              </a:solidFill>
              <a:latin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456;p40">
            <a:extLst>
              <a:ext uri="{FF2B5EF4-FFF2-40B4-BE49-F238E27FC236}">
                <a16:creationId xmlns:a16="http://schemas.microsoft.com/office/drawing/2014/main" id="{A49DF843-448C-36C0-4BE8-F12058E55BD1}"/>
              </a:ext>
            </a:extLst>
          </p:cNvPr>
          <p:cNvSpPr txBox="1"/>
          <p:nvPr/>
        </p:nvSpPr>
        <p:spPr>
          <a:xfrm flipH="1">
            <a:off x="5437926" y="1508500"/>
            <a:ext cx="3691473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Tureen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&amp; </a:t>
            </a:r>
            <a:r>
              <a:rPr lang="de-DE" sz="1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Olthof</a:t>
            </a:r>
            <a:r>
              <a:rPr lang="de-DE" sz="1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(2022):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Erstellung des „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Estimated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Player Impact“ (EPI)-Maßes 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 Einfluss einzelner Spieler auf jede </a:t>
            </a:r>
            <a:r>
              <a:rPr lang="de-DE" sz="1000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xG</a:t>
            </a:r>
            <a:r>
              <a:rPr lang="de-DE" sz="10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-Bewertung (Unterteilung in Positionsgruppen)</a:t>
            </a:r>
            <a:endParaRPr sz="10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6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A9E9DF75-6E38-0925-0FBE-F1CC1502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>
            <a:extLst>
              <a:ext uri="{FF2B5EF4-FFF2-40B4-BE49-F238E27FC236}">
                <a16:creationId xmlns:a16="http://schemas.microsoft.com/office/drawing/2014/main" id="{18B7054F-0566-374C-7C7F-263D35F7E56D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6622" r="16622"/>
          <a:stretch/>
        </p:blipFill>
        <p:spPr>
          <a:xfrm>
            <a:off x="6598850" y="0"/>
            <a:ext cx="2588100" cy="5143500"/>
          </a:xfrm>
          <a:prstGeom prst="rect">
            <a:avLst/>
          </a:prstGeom>
        </p:spPr>
      </p:pic>
      <p:sp>
        <p:nvSpPr>
          <p:cNvPr id="336" name="Google Shape;336;p32">
            <a:extLst>
              <a:ext uri="{FF2B5EF4-FFF2-40B4-BE49-F238E27FC236}">
                <a16:creationId xmlns:a16="http://schemas.microsoft.com/office/drawing/2014/main" id="{DE8B5224-249A-42F8-B73D-AAAA2B7FA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34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b="1" dirty="0"/>
              <a:t>Resultat</a:t>
            </a:r>
          </a:p>
        </p:txBody>
      </p:sp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CA9D8DBD-C452-2CD1-5BF0-8964D645B1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29450"/>
            <a:ext cx="5345400" cy="2874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Viele verschiedene </a:t>
            </a:r>
            <a:r>
              <a:rPr lang="de-DE" b="1" dirty="0" err="1"/>
              <a:t>xG</a:t>
            </a:r>
            <a:r>
              <a:rPr lang="de-DE" b="1" dirty="0"/>
              <a:t>-Modelle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Unterschiedliche statistische Verfahren</a:t>
            </a:r>
            <a:r>
              <a:rPr lang="de-DE" dirty="0"/>
              <a:t>: </a:t>
            </a:r>
            <a:r>
              <a:rPr lang="en-US" dirty="0" err="1"/>
              <a:t>Logistische</a:t>
            </a:r>
            <a:r>
              <a:rPr lang="en-US" dirty="0"/>
              <a:t> Regression, Decision Trees, Random Forest, Ada-Boost, …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Unterschiedliche Betrachtungsweisen</a:t>
            </a:r>
            <a:r>
              <a:rPr lang="de-DE" dirty="0"/>
              <a:t>: Einzelne Aktionen, Team-adaptiert, 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Unterschiedliche Features</a:t>
            </a:r>
            <a:r>
              <a:rPr lang="de-DE" dirty="0"/>
              <a:t>: Verteidigerposition, Schusswinkel, Distanz zum Tor …</a:t>
            </a:r>
          </a:p>
        </p:txBody>
      </p:sp>
    </p:spTree>
    <p:extLst>
      <p:ext uri="{BB962C8B-B14F-4D97-AF65-F5344CB8AC3E}">
        <p14:creationId xmlns:p14="http://schemas.microsoft.com/office/powerpoint/2010/main" val="168600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0265DA85-1ADB-746C-4DFE-9B87187D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0;p32">
            <a:extLst>
              <a:ext uri="{FF2B5EF4-FFF2-40B4-BE49-F238E27FC236}">
                <a16:creationId xmlns:a16="http://schemas.microsoft.com/office/drawing/2014/main" id="{CBC27CEB-668E-7D72-5F42-9DAED29181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438" y="1501631"/>
            <a:ext cx="5008562" cy="200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Python-Modul </a:t>
            </a:r>
            <a:r>
              <a:rPr lang="de-DE" dirty="0" err="1"/>
              <a:t>statsbombpy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https://github.com/statsbomb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Nur Schüsse aus dem Spiel, keine Elfmeter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15.575 Datensätze mit ursprünglich 95 Merkmalen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Datenaufbereitung: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Schussinformationen mit fehlenden Werten entfernt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Numerische Merkmale skaliert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Kategoriale Merkmale mit Label-Encoding versehen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Boolesche Merkmale mit </a:t>
            </a:r>
            <a:r>
              <a:rPr lang="de-DE" dirty="0" err="1"/>
              <a:t>One</a:t>
            </a:r>
            <a:r>
              <a:rPr lang="de-DE" dirty="0"/>
              <a:t>-Hot-Encoding kodiert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Koordinaten in X und Y getrennt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B735-B206-BBD7-1E0A-B89DAC091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8" y="1877614"/>
            <a:ext cx="3405600" cy="10195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6DDE59-9F83-7A97-2CAD-7E12D6BA0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08" y="3380510"/>
            <a:ext cx="4488820" cy="1118443"/>
          </a:xfrm>
          <a:prstGeom prst="rect">
            <a:avLst/>
          </a:prstGeom>
        </p:spPr>
      </p:pic>
      <p:sp>
        <p:nvSpPr>
          <p:cNvPr id="2" name="Google Shape;336;p32">
            <a:extLst>
              <a:ext uri="{FF2B5EF4-FFF2-40B4-BE49-F238E27FC236}">
                <a16:creationId xmlns:a16="http://schemas.microsoft.com/office/drawing/2014/main" id="{BB874999-E1A4-AF2D-E860-7DC1D36FD062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534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de-DE" b="1" dirty="0"/>
              <a:t>Datensatz</a:t>
            </a:r>
          </a:p>
        </p:txBody>
      </p:sp>
    </p:spTree>
    <p:extLst>
      <p:ext uri="{BB962C8B-B14F-4D97-AF65-F5344CB8AC3E}">
        <p14:creationId xmlns:p14="http://schemas.microsoft.com/office/powerpoint/2010/main" val="338537661"/>
      </p:ext>
    </p:extLst>
  </p:cSld>
  <p:clrMapOvr>
    <a:masterClrMapping/>
  </p:clrMapOvr>
</p:sld>
</file>

<file path=ppt/theme/theme1.xml><?xml version="1.0" encoding="utf-8"?>
<a:theme xmlns:a="http://schemas.openxmlformats.org/drawingml/2006/main" name="Indoor Soccer Team Fundraising Pitch Deck by Slidesgo">
  <a:themeElements>
    <a:clrScheme name="Simple Light">
      <a:dk1>
        <a:srgbClr val="FFFFFF"/>
      </a:dk1>
      <a:lt1>
        <a:srgbClr val="266763"/>
      </a:lt1>
      <a:dk2>
        <a:srgbClr val="1D4F4C"/>
      </a:dk2>
      <a:lt2>
        <a:srgbClr val="0A0A0A"/>
      </a:lt2>
      <a:accent1>
        <a:srgbClr val="0C353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Office PowerPoint</Application>
  <PresentationFormat>Bildschirmpräsentation (16:9)</PresentationFormat>
  <Paragraphs>170</Paragraphs>
  <Slides>23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Wingdings</vt:lpstr>
      <vt:lpstr>Cambria Math</vt:lpstr>
      <vt:lpstr>Arial</vt:lpstr>
      <vt:lpstr>Google Sans</vt:lpstr>
      <vt:lpstr>Raleway</vt:lpstr>
      <vt:lpstr>Nunito Light</vt:lpstr>
      <vt:lpstr>Bebas Neue</vt:lpstr>
      <vt:lpstr>Calibri</vt:lpstr>
      <vt:lpstr>Raleway Light</vt:lpstr>
      <vt:lpstr>Indoor Soccer Team Fundraising Pitch Deck by Slidesgo</vt:lpstr>
      <vt:lpstr>A Machine Learning Approach for Player and Position Adjusted Expected Goals</vt:lpstr>
      <vt:lpstr>Einführendes Video (DFL)</vt:lpstr>
      <vt:lpstr>XG erklärt</vt:lpstr>
      <vt:lpstr>xG – Historie, Motivation &amp; Bedeutung</vt:lpstr>
      <vt:lpstr>Anwendungsbereiche von xG in der Industrie</vt:lpstr>
      <vt:lpstr>Ziele des Papers</vt:lpstr>
      <vt:lpstr>Wissenschaftliche Perspektiven auf xG</vt:lpstr>
      <vt:lpstr>Resultat</vt:lpstr>
      <vt:lpstr>PowerPoint-Präsentation</vt:lpstr>
      <vt:lpstr>Entwicklung des Modells (1)</vt:lpstr>
      <vt:lpstr>Entwicklung des Modells (1)</vt:lpstr>
      <vt:lpstr>Logistische Regression</vt:lpstr>
      <vt:lpstr>Entwicklung des Modells (2)</vt:lpstr>
      <vt:lpstr>Entwicklung des Modells (3)</vt:lpstr>
      <vt:lpstr>Entwicklung des Modells (3)</vt:lpstr>
      <vt:lpstr>ML-Entscheidunsbäume &amp; Gradient Boosting</vt:lpstr>
      <vt:lpstr>Ergebnisse (1) – Positionsangepasster xg</vt:lpstr>
      <vt:lpstr>Ergebnisse (1) – Positionsangepasster xg</vt:lpstr>
      <vt:lpstr>Ergebnisse (2) – Spielerangepasster xg</vt:lpstr>
      <vt:lpstr>Ergebnisse (2) – Spielerangepasster xg</vt:lpstr>
      <vt:lpstr>Ergebnisse (3) – Benchmarking</vt:lpstr>
      <vt:lpstr>Fazit, Limitationen &amp; Ausblick</vt:lpstr>
      <vt:lpstr>"Das Runde muss inS Eckige.„  Sepp Herberger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Felix Narr</cp:lastModifiedBy>
  <cp:revision>37</cp:revision>
  <dcterms:modified xsi:type="dcterms:W3CDTF">2025-05-04T17:15:54Z</dcterms:modified>
</cp:coreProperties>
</file>